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64"/>
  </p:handoutMasterIdLst>
  <p:sldIdLst>
    <p:sldId id="256" r:id="rId2"/>
    <p:sldId id="257" r:id="rId3"/>
    <p:sldId id="325" r:id="rId4"/>
    <p:sldId id="326" r:id="rId5"/>
    <p:sldId id="317" r:id="rId6"/>
    <p:sldId id="318" r:id="rId7"/>
    <p:sldId id="275" r:id="rId8"/>
    <p:sldId id="276" r:id="rId9"/>
    <p:sldId id="313" r:id="rId10"/>
    <p:sldId id="314" r:id="rId11"/>
    <p:sldId id="348" r:id="rId12"/>
    <p:sldId id="349" r:id="rId13"/>
    <p:sldId id="273" r:id="rId14"/>
    <p:sldId id="274" r:id="rId15"/>
    <p:sldId id="268" r:id="rId16"/>
    <p:sldId id="269" r:id="rId17"/>
    <p:sldId id="309" r:id="rId18"/>
    <p:sldId id="312" r:id="rId19"/>
    <p:sldId id="310" r:id="rId20"/>
    <p:sldId id="308" r:id="rId21"/>
    <p:sldId id="315" r:id="rId22"/>
    <p:sldId id="316" r:id="rId23"/>
    <p:sldId id="307" r:id="rId24"/>
    <p:sldId id="311" r:id="rId25"/>
    <p:sldId id="277" r:id="rId26"/>
    <p:sldId id="278" r:id="rId27"/>
    <p:sldId id="319" r:id="rId28"/>
    <p:sldId id="320" r:id="rId29"/>
    <p:sldId id="281" r:id="rId30"/>
    <p:sldId id="282" r:id="rId31"/>
    <p:sldId id="321" r:id="rId32"/>
    <p:sldId id="322" r:id="rId33"/>
    <p:sldId id="323" r:id="rId34"/>
    <p:sldId id="324" r:id="rId35"/>
    <p:sldId id="279" r:id="rId36"/>
    <p:sldId id="280" r:id="rId37"/>
    <p:sldId id="327" r:id="rId38"/>
    <p:sldId id="328" r:id="rId39"/>
    <p:sldId id="329" r:id="rId40"/>
    <p:sldId id="330" r:id="rId41"/>
    <p:sldId id="354" r:id="rId42"/>
    <p:sldId id="355" r:id="rId43"/>
    <p:sldId id="352" r:id="rId44"/>
    <p:sldId id="353" r:id="rId45"/>
    <p:sldId id="333" r:id="rId46"/>
    <p:sldId id="334" r:id="rId47"/>
    <p:sldId id="350" r:id="rId48"/>
    <p:sldId id="351" r:id="rId49"/>
    <p:sldId id="336" r:id="rId50"/>
    <p:sldId id="337" r:id="rId51"/>
    <p:sldId id="331" r:id="rId52"/>
    <p:sldId id="332" r:id="rId53"/>
    <p:sldId id="340" r:id="rId54"/>
    <p:sldId id="341" r:id="rId55"/>
    <p:sldId id="342" r:id="rId56"/>
    <p:sldId id="343" r:id="rId57"/>
    <p:sldId id="344" r:id="rId58"/>
    <p:sldId id="345" r:id="rId59"/>
    <p:sldId id="346" r:id="rId60"/>
    <p:sldId id="347" r:id="rId61"/>
    <p:sldId id="335" r:id="rId62"/>
    <p:sldId id="339" r:id="rId63"/>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F26D34E0-97CD-44B6-AC91-A02C7706D026}" type="datetimeFigureOut">
              <a:rPr lang="en-US" smtClean="0"/>
              <a:t>2/9/2017</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A3E392B7-942B-45AC-9690-A350BDE2EE23}" type="slidenum">
              <a:rPr lang="en-US" smtClean="0"/>
              <a:t>‹#›</a:t>
            </a:fld>
            <a:endParaRPr lang="en-US"/>
          </a:p>
        </p:txBody>
      </p:sp>
    </p:spTree>
    <p:extLst>
      <p:ext uri="{BB962C8B-B14F-4D97-AF65-F5344CB8AC3E}">
        <p14:creationId xmlns:p14="http://schemas.microsoft.com/office/powerpoint/2010/main" val="36654132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2/9/2017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2/9/2017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5 </a:t>
            </a:r>
            <a:r>
              <a:rPr lang="en-US" dirty="0" smtClean="0"/>
              <a:t>Review Game</a:t>
            </a:r>
            <a:endParaRPr lang="en-US" dirty="0"/>
          </a:p>
        </p:txBody>
      </p:sp>
    </p:spTree>
    <p:extLst>
      <p:ext uri="{BB962C8B-B14F-4D97-AF65-F5344CB8AC3E}">
        <p14:creationId xmlns:p14="http://schemas.microsoft.com/office/powerpoint/2010/main" val="1377788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D</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p:txBody>
          <a:bodyPr>
            <a:normAutofit/>
          </a:bodyPr>
          <a:lstStyle/>
          <a:p>
            <a:pPr marL="0" indent="0" algn="ctr">
              <a:buNone/>
            </a:pPr>
            <a:r>
              <a:rPr lang="en-US" sz="4800" dirty="0" smtClean="0"/>
              <a:t>41˚</a:t>
            </a:r>
            <a:endParaRPr lang="en-US" sz="4800" dirty="0"/>
          </a:p>
        </p:txBody>
      </p:sp>
    </p:spTree>
    <p:extLst>
      <p:ext uri="{BB962C8B-B14F-4D97-AF65-F5344CB8AC3E}">
        <p14:creationId xmlns:p14="http://schemas.microsoft.com/office/powerpoint/2010/main" val="34399326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E</a:t>
            </a:r>
            <a:endParaRPr lang="en-US" dirty="0"/>
          </a:p>
        </p:txBody>
      </p:sp>
      <p:sp>
        <p:nvSpPr>
          <p:cNvPr id="4" name="Rectangle 3"/>
          <p:cNvSpPr/>
          <p:nvPr/>
        </p:nvSpPr>
        <p:spPr>
          <a:xfrm>
            <a:off x="0" y="629390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3814354" y="2336873"/>
            <a:ext cx="8255726" cy="3599316"/>
          </a:xfrm>
        </p:spPr>
        <p:txBody>
          <a:bodyPr>
            <a:normAutofit/>
          </a:bodyPr>
          <a:lstStyle/>
          <a:p>
            <a:pPr marL="0" indent="0">
              <a:buNone/>
            </a:pPr>
            <a:r>
              <a:rPr lang="en-US" sz="4800" dirty="0"/>
              <a:t>In the figure, line a is parallel to line b and m∠2=84˚.  Determine the m∠3 and provide the postulate or theorems used.</a:t>
            </a:r>
          </a:p>
        </p:txBody>
      </p:sp>
      <p:pic>
        <p:nvPicPr>
          <p:cNvPr id="8" name="Picture 7"/>
          <p:cNvPicPr/>
          <p:nvPr/>
        </p:nvPicPr>
        <p:blipFill rotWithShape="1">
          <a:blip r:embed="rId2">
            <a:extLst>
              <a:ext uri="{28A0092B-C50C-407E-A947-70E740481C1C}">
                <a14:useLocalDpi xmlns:a14="http://schemas.microsoft.com/office/drawing/2010/main" val="0"/>
              </a:ext>
            </a:extLst>
          </a:blip>
          <a:srcRect t="5406"/>
          <a:stretch/>
        </p:blipFill>
        <p:spPr bwMode="auto">
          <a:xfrm>
            <a:off x="120695" y="2191880"/>
            <a:ext cx="4072482" cy="3744308"/>
          </a:xfrm>
          <a:prstGeom prst="rect">
            <a:avLst/>
          </a:prstGeom>
          <a:noFill/>
          <a:ln>
            <a:noFill/>
          </a:ln>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cx1="http://schemas.microsoft.com/office/drawing/2015/9/8/chartex" xmlns:cx="http://schemas.microsoft.com/office/drawing/2014/chartex" xmlns:wpc="http://schemas.microsoft.com/office/word/2010/wordprocessingCanvas"/>
            </a:ext>
          </a:extLst>
        </p:spPr>
      </p:pic>
    </p:spTree>
    <p:extLst>
      <p:ext uri="{BB962C8B-B14F-4D97-AF65-F5344CB8AC3E}">
        <p14:creationId xmlns:p14="http://schemas.microsoft.com/office/powerpoint/2010/main" val="1602293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E</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96˚</a:t>
            </a:r>
            <a:endParaRPr lang="en-US" sz="4800" dirty="0"/>
          </a:p>
          <a:p>
            <a:pPr marL="0" indent="0" algn="ctr">
              <a:buNone/>
            </a:pPr>
            <a:r>
              <a:rPr lang="en-US" sz="4800" dirty="0" smtClean="0"/>
              <a:t>Same Side Interior Angles Theorem</a:t>
            </a:r>
            <a:endParaRPr lang="en-US" sz="4800" dirty="0"/>
          </a:p>
          <a:p>
            <a:pPr marL="0" indent="0">
              <a:buNone/>
            </a:pPr>
            <a:endParaRPr lang="en-US" sz="4800" dirty="0"/>
          </a:p>
        </p:txBody>
      </p:sp>
    </p:spTree>
    <p:extLst>
      <p:ext uri="{BB962C8B-B14F-4D97-AF65-F5344CB8AC3E}">
        <p14:creationId xmlns:p14="http://schemas.microsoft.com/office/powerpoint/2010/main" val="2442776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F</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noAutofit/>
              </a:bodyPr>
              <a:lstStyle/>
              <a:p>
                <a:pPr marL="0" indent="0">
                  <a:buNone/>
                </a:pPr>
                <a:r>
                  <a:rPr lang="en-US" sz="4400" dirty="0"/>
                  <a:t>The measure of angle </a:t>
                </a:r>
                <a14:m>
                  <m:oMath xmlns:m="http://schemas.openxmlformats.org/officeDocument/2006/math">
                    <m:r>
                      <a:rPr lang="en-US" sz="4400" i="1">
                        <a:latin typeface="Cambria Math" panose="02040503050406030204" pitchFamily="18" charset="0"/>
                      </a:rPr>
                      <m:t>𝑈</m:t>
                    </m:r>
                  </m:oMath>
                </a14:m>
                <a:r>
                  <a:rPr lang="en-US" sz="4400" dirty="0"/>
                  <a:t> is </a:t>
                </a:r>
                <a14:m>
                  <m:oMath xmlns:m="http://schemas.openxmlformats.org/officeDocument/2006/math">
                    <m:r>
                      <a:rPr lang="en-US" sz="4400" i="1">
                        <a:latin typeface="Cambria Math" panose="02040503050406030204" pitchFamily="18" charset="0"/>
                      </a:rPr>
                      <m:t>47˚</m:t>
                    </m:r>
                  </m:oMath>
                </a14:m>
                <a:r>
                  <a:rPr lang="en-US" sz="4400" dirty="0"/>
                  <a:t>.</a:t>
                </a:r>
              </a:p>
              <a:p>
                <a:pPr lvl="1"/>
                <a:r>
                  <a:rPr lang="en-US" sz="4400" dirty="0"/>
                  <a:t>What is the measure of an angle that is complementary to </a:t>
                </a:r>
                <a14:m>
                  <m:oMath xmlns:m="http://schemas.openxmlformats.org/officeDocument/2006/math">
                    <m:r>
                      <a:rPr lang="en-US" sz="4400" i="1">
                        <a:latin typeface="Cambria Math" panose="02040503050406030204" pitchFamily="18" charset="0"/>
                      </a:rPr>
                      <m:t>∠</m:t>
                    </m:r>
                    <m:r>
                      <a:rPr lang="en-US" sz="4400" i="1">
                        <a:latin typeface="Cambria Math" panose="02040503050406030204" pitchFamily="18" charset="0"/>
                      </a:rPr>
                      <m:t>𝑈</m:t>
                    </m:r>
                  </m:oMath>
                </a14:m>
                <a:r>
                  <a:rPr lang="en-US" sz="4400" dirty="0"/>
                  <a:t>?</a:t>
                </a:r>
              </a:p>
              <a:p>
                <a:pPr lvl="1"/>
                <a:r>
                  <a:rPr lang="en-US" sz="4400" dirty="0"/>
                  <a:t>What is the measure of an angle that is supplementary to </a:t>
                </a:r>
                <a14:m>
                  <m:oMath xmlns:m="http://schemas.openxmlformats.org/officeDocument/2006/math">
                    <m:r>
                      <a:rPr lang="en-US" sz="4400" i="1">
                        <a:latin typeface="Cambria Math" panose="02040503050406030204" pitchFamily="18" charset="0"/>
                      </a:rPr>
                      <m:t>∠</m:t>
                    </m:r>
                    <m:r>
                      <a:rPr lang="en-US" sz="4400" i="1">
                        <a:latin typeface="Cambria Math" panose="02040503050406030204" pitchFamily="18" charset="0"/>
                      </a:rPr>
                      <m:t>𝑈</m:t>
                    </m:r>
                  </m:oMath>
                </a14:m>
                <a:r>
                  <a:rPr lang="en-US" sz="4400" dirty="0"/>
                  <a:t>?</a:t>
                </a:r>
              </a:p>
              <a:p>
                <a:pPr marL="0" indent="0">
                  <a:buNone/>
                </a:pPr>
                <a:endParaRPr lang="en-US" sz="44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l="-2600" t="-5245"/>
                </a:stretch>
              </a:blipFill>
            </p:spPr>
            <p:txBody>
              <a:bodyPr/>
              <a:lstStyle/>
              <a:p>
                <a:r>
                  <a:rPr lang="en-US">
                    <a:noFill/>
                  </a:rPr>
                  <a:t> </a:t>
                </a:r>
              </a:p>
            </p:txBody>
          </p:sp>
        </mc:Fallback>
      </mc:AlternateContent>
    </p:spTree>
    <p:extLst>
      <p:ext uri="{BB962C8B-B14F-4D97-AF65-F5344CB8AC3E}">
        <p14:creationId xmlns:p14="http://schemas.microsoft.com/office/powerpoint/2010/main" val="4097007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F</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a:t>43</a:t>
            </a:r>
            <a:r>
              <a:rPr lang="en-US" sz="4800" dirty="0" smtClean="0"/>
              <a:t>˚ &amp; 133˚</a:t>
            </a:r>
            <a:endParaRPr lang="en-US" sz="4800" dirty="0"/>
          </a:p>
        </p:txBody>
      </p:sp>
    </p:spTree>
    <p:extLst>
      <p:ext uri="{BB962C8B-B14F-4D97-AF65-F5344CB8AC3E}">
        <p14:creationId xmlns:p14="http://schemas.microsoft.com/office/powerpoint/2010/main" val="3469718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G</a:t>
            </a:r>
            <a:endParaRPr lang="en-US" dirty="0"/>
          </a:p>
        </p:txBody>
      </p:sp>
      <p:sp>
        <p:nvSpPr>
          <p:cNvPr id="4" name="Rectangle 3"/>
          <p:cNvSpPr/>
          <p:nvPr/>
        </p:nvSpPr>
        <p:spPr>
          <a:xfrm>
            <a:off x="0" y="629390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4297680" y="2336873"/>
                <a:ext cx="7772400" cy="3599316"/>
              </a:xfrm>
            </p:spPr>
            <p:txBody>
              <a:bodyPr>
                <a:normAutofit fontScale="92500"/>
              </a:bodyPr>
              <a:lstStyle/>
              <a:p>
                <a:pPr marL="0" indent="0">
                  <a:buNone/>
                </a:pPr>
                <a:r>
                  <a:rPr lang="en-US" sz="4800" dirty="0"/>
                  <a:t>In the figure, line </a:t>
                </a:r>
                <a:r>
                  <a:rPr lang="en-US" sz="4800" i="1" dirty="0"/>
                  <a:t>a</a:t>
                </a:r>
                <a:r>
                  <a:rPr lang="en-US" sz="4800" dirty="0"/>
                  <a:t> is parallel to line </a:t>
                </a:r>
                <a:r>
                  <a:rPr lang="en-US" sz="4800" i="1" dirty="0"/>
                  <a:t>b</a:t>
                </a:r>
                <a:r>
                  <a:rPr lang="en-US" sz="4800" dirty="0"/>
                  <a:t> and </a:t>
                </a:r>
                <a14:m>
                  <m:oMath xmlns:m="http://schemas.openxmlformats.org/officeDocument/2006/math">
                    <m:r>
                      <a:rPr lang="en-US" sz="4800" i="1">
                        <a:latin typeface="Cambria Math" panose="02040503050406030204" pitchFamily="18" charset="0"/>
                      </a:rPr>
                      <m:t>𝑚</m:t>
                    </m:r>
                    <m:r>
                      <a:rPr lang="en-US" sz="4800" i="1">
                        <a:latin typeface="Cambria Math" panose="02040503050406030204" pitchFamily="18" charset="0"/>
                      </a:rPr>
                      <m:t>∠1=107˚</m:t>
                    </m:r>
                  </m:oMath>
                </a14:m>
                <a:r>
                  <a:rPr lang="en-US" sz="4800" dirty="0"/>
                  <a:t>.  Determine the </a:t>
                </a:r>
                <a14:m>
                  <m:oMath xmlns:m="http://schemas.openxmlformats.org/officeDocument/2006/math">
                    <m:r>
                      <a:rPr lang="en-US" sz="4800" i="1">
                        <a:latin typeface="Cambria Math" panose="02040503050406030204" pitchFamily="18" charset="0"/>
                      </a:rPr>
                      <m:t>𝑚</m:t>
                    </m:r>
                    <m:r>
                      <a:rPr lang="en-US" sz="4800" i="1">
                        <a:latin typeface="Cambria Math" panose="02040503050406030204" pitchFamily="18" charset="0"/>
                      </a:rPr>
                      <m:t>∠5</m:t>
                    </m:r>
                  </m:oMath>
                </a14:m>
                <a:r>
                  <a:rPr lang="en-US" sz="4800" dirty="0"/>
                  <a:t> and provide the postulate or theorems used.</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4297680" y="2336873"/>
                <a:ext cx="7772400" cy="3599316"/>
              </a:xfrm>
              <a:blipFill>
                <a:blip r:embed="rId2"/>
                <a:stretch>
                  <a:fillRect l="-3137" t="-5245" r="-4235"/>
                </a:stretch>
              </a:blipFill>
            </p:spPr>
            <p:txBody>
              <a:bodyPr/>
              <a:lstStyle/>
              <a:p>
                <a:r>
                  <a:rPr lang="en-US">
                    <a:noFill/>
                  </a:rPr>
                  <a:t> </a:t>
                </a:r>
              </a:p>
            </p:txBody>
          </p:sp>
        </mc:Fallback>
      </mc:AlternateContent>
      <p:pic>
        <p:nvPicPr>
          <p:cNvPr id="8" name="Picture 7"/>
          <p:cNvPicPr/>
          <p:nvPr/>
        </p:nvPicPr>
        <p:blipFill rotWithShape="1">
          <a:blip r:embed="rId3">
            <a:extLst>
              <a:ext uri="{28A0092B-C50C-407E-A947-70E740481C1C}">
                <a14:useLocalDpi xmlns:a14="http://schemas.microsoft.com/office/drawing/2010/main" val="0"/>
              </a:ext>
            </a:extLst>
          </a:blip>
          <a:srcRect t="5406"/>
          <a:stretch/>
        </p:blipFill>
        <p:spPr bwMode="auto">
          <a:xfrm>
            <a:off x="120695" y="2191880"/>
            <a:ext cx="4072482" cy="3744308"/>
          </a:xfrm>
          <a:prstGeom prst="rect">
            <a:avLst/>
          </a:prstGeom>
          <a:noFill/>
          <a:ln>
            <a:noFill/>
          </a:ln>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cx1="http://schemas.microsoft.com/office/drawing/2015/9/8/chartex" xmlns:cx="http://schemas.microsoft.com/office/drawing/2014/chartex" xmlns:wpc="http://schemas.microsoft.com/office/word/2010/wordprocessingCanvas"/>
            </a:ext>
          </a:extLst>
        </p:spPr>
      </p:pic>
    </p:spTree>
    <p:extLst>
      <p:ext uri="{BB962C8B-B14F-4D97-AF65-F5344CB8AC3E}">
        <p14:creationId xmlns:p14="http://schemas.microsoft.com/office/powerpoint/2010/main" val="208919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G</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a:t>107˚</a:t>
            </a:r>
          </a:p>
          <a:p>
            <a:pPr marL="0" indent="0" algn="ctr">
              <a:buNone/>
            </a:pPr>
            <a:r>
              <a:rPr lang="en-US" sz="4800" dirty="0" smtClean="0"/>
              <a:t>Alternate Exterior </a:t>
            </a:r>
            <a:r>
              <a:rPr lang="en-US" sz="4800" dirty="0"/>
              <a:t>Angles Theorem</a:t>
            </a:r>
          </a:p>
          <a:p>
            <a:pPr marL="0" indent="0">
              <a:buNone/>
            </a:pPr>
            <a:endParaRPr lang="en-US" sz="4800" dirty="0"/>
          </a:p>
        </p:txBody>
      </p:sp>
    </p:spTree>
    <p:extLst>
      <p:ext uri="{BB962C8B-B14F-4D97-AF65-F5344CB8AC3E}">
        <p14:creationId xmlns:p14="http://schemas.microsoft.com/office/powerpoint/2010/main" val="34799347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H</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a:xfrm>
            <a:off x="1776549" y="1993186"/>
            <a:ext cx="10280469" cy="3599316"/>
          </a:xfrm>
        </p:spPr>
        <p:txBody>
          <a:bodyPr/>
          <a:lstStyle/>
          <a:p>
            <a:pPr marL="0" indent="0">
              <a:buNone/>
            </a:pPr>
            <a:r>
              <a:rPr lang="en-US" sz="4800" dirty="0"/>
              <a:t>Find the value of </a:t>
            </a:r>
            <a:r>
              <a:rPr lang="en-US" sz="4800" i="1" dirty="0"/>
              <a:t>x</a:t>
            </a:r>
            <a:r>
              <a:rPr lang="en-US" sz="4800" dirty="0"/>
              <a:t> and the measurement of all of the angles.</a:t>
            </a:r>
          </a:p>
          <a:p>
            <a:pPr marL="0" indent="0">
              <a:buNone/>
            </a:pPr>
            <a:endParaRPr lang="en-US" dirty="0"/>
          </a:p>
        </p:txBody>
      </p:sp>
      <p:sp>
        <p:nvSpPr>
          <p:cNvPr id="8" name="Rectangle 7"/>
          <p:cNvSpPr/>
          <p:nvPr/>
        </p:nvSpPr>
        <p:spPr>
          <a:xfrm>
            <a:off x="13063" y="3482638"/>
            <a:ext cx="5643154" cy="26125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13063" y="3479190"/>
            <a:ext cx="5881008" cy="2616019"/>
          </a:xfrm>
          <a:prstGeom prst="rect">
            <a:avLst/>
          </a:prstGeom>
          <a:noFill/>
          <a:ln>
            <a:noFill/>
          </a:ln>
        </p:spPr>
      </p:pic>
    </p:spTree>
    <p:extLst>
      <p:ext uri="{BB962C8B-B14F-4D97-AF65-F5344CB8AC3E}">
        <p14:creationId xmlns:p14="http://schemas.microsoft.com/office/powerpoint/2010/main" val="1524964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H</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x = 12</a:t>
            </a:r>
          </a:p>
          <a:p>
            <a:pPr marL="0" indent="0" algn="ctr">
              <a:buNone/>
            </a:pPr>
            <a:r>
              <a:rPr lang="en-US" sz="4800" dirty="0" smtClean="0"/>
              <a:t>48˚, 77˚, 55˚</a:t>
            </a:r>
            <a:endParaRPr lang="en-US" sz="4800" dirty="0"/>
          </a:p>
        </p:txBody>
      </p:sp>
    </p:spTree>
    <p:extLst>
      <p:ext uri="{BB962C8B-B14F-4D97-AF65-F5344CB8AC3E}">
        <p14:creationId xmlns:p14="http://schemas.microsoft.com/office/powerpoint/2010/main" val="2274694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I</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a:xfrm>
            <a:off x="2599508" y="2336873"/>
            <a:ext cx="7694674" cy="3599316"/>
          </a:xfrm>
        </p:spPr>
        <p:txBody>
          <a:bodyPr/>
          <a:lstStyle/>
          <a:p>
            <a:pPr marL="0" indent="0">
              <a:buNone/>
            </a:pPr>
            <a:r>
              <a:rPr lang="en-US" sz="4800" dirty="0"/>
              <a:t>Find the measurement of the missing leg length.</a:t>
            </a: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25457" y="2018832"/>
            <a:ext cx="2474051" cy="3267508"/>
          </a:xfrm>
          <a:prstGeom prst="rect">
            <a:avLst/>
          </a:prstGeom>
          <a:noFill/>
          <a:ln>
            <a:noFill/>
          </a:ln>
        </p:spPr>
      </p:pic>
    </p:spTree>
    <p:extLst>
      <p:ext uri="{BB962C8B-B14F-4D97-AF65-F5344CB8AC3E}">
        <p14:creationId xmlns:p14="http://schemas.microsoft.com/office/powerpoint/2010/main" val="6797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Rules</a:t>
            </a:r>
            <a:endParaRPr lang="en-US" dirty="0"/>
          </a:p>
        </p:txBody>
      </p:sp>
      <p:sp>
        <p:nvSpPr>
          <p:cNvPr id="3" name="Content Placeholder 2"/>
          <p:cNvSpPr>
            <a:spLocks noGrp="1"/>
          </p:cNvSpPr>
          <p:nvPr>
            <p:ph idx="1"/>
          </p:nvPr>
        </p:nvSpPr>
        <p:spPr>
          <a:xfrm>
            <a:off x="116115" y="2002971"/>
            <a:ext cx="11974286" cy="4731658"/>
          </a:xfrm>
        </p:spPr>
        <p:txBody>
          <a:bodyPr>
            <a:normAutofit/>
          </a:bodyPr>
          <a:lstStyle/>
          <a:p>
            <a:r>
              <a:rPr lang="en-US" b="1" dirty="0" smtClean="0"/>
              <a:t>Goal: To get the most points by collecting cards that add up to 15</a:t>
            </a:r>
          </a:p>
          <a:p>
            <a:pPr lvl="1"/>
            <a:r>
              <a:rPr lang="en-US" b="1" dirty="0"/>
              <a:t>Black = Positive numbers</a:t>
            </a:r>
          </a:p>
          <a:p>
            <a:pPr lvl="1"/>
            <a:r>
              <a:rPr lang="en-US" b="1" dirty="0"/>
              <a:t>Red = Negative Numbers</a:t>
            </a:r>
          </a:p>
          <a:p>
            <a:pPr lvl="1"/>
            <a:r>
              <a:rPr lang="en-US" b="1" dirty="0"/>
              <a:t>Aces are worth 1</a:t>
            </a:r>
          </a:p>
          <a:p>
            <a:pPr lvl="1"/>
            <a:r>
              <a:rPr lang="en-US" b="1" dirty="0"/>
              <a:t>Jacks, Queens, and Kings are worth </a:t>
            </a:r>
            <a:r>
              <a:rPr lang="en-US" b="1" dirty="0" smtClean="0"/>
              <a:t>10</a:t>
            </a:r>
          </a:p>
          <a:p>
            <a:pPr marL="457200" lvl="1" indent="0">
              <a:buNone/>
            </a:pPr>
            <a:endParaRPr lang="en-US" b="1" dirty="0" smtClean="0"/>
          </a:p>
          <a:p>
            <a:r>
              <a:rPr lang="en-US" b="1" dirty="0" smtClean="0"/>
              <a:t>How to Play:</a:t>
            </a:r>
          </a:p>
          <a:p>
            <a:pPr lvl="1"/>
            <a:r>
              <a:rPr lang="en-US" b="1" dirty="0" smtClean="0"/>
              <a:t>A question and 1 card per group will be put on the board.  When each group finishes the problem, they will send their runner to the front to get it checked.  If it is correct, they get a card.  If it is incorrect, the runner must return to his/her team to solve the problem again.  The round cannot end until every group has the correct answer. </a:t>
            </a:r>
          </a:p>
          <a:p>
            <a:pPr lvl="1"/>
            <a:r>
              <a:rPr lang="en-US" b="1" dirty="0" smtClean="0"/>
              <a:t>Once a group has cards that add up to 15, the runner must bring them up to claim the team’s point.  </a:t>
            </a:r>
          </a:p>
        </p:txBody>
      </p:sp>
    </p:spTree>
    <p:extLst>
      <p:ext uri="{BB962C8B-B14F-4D97-AF65-F5344CB8AC3E}">
        <p14:creationId xmlns:p14="http://schemas.microsoft.com/office/powerpoint/2010/main" val="15477331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I</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a:t>2√55</a:t>
            </a:r>
          </a:p>
        </p:txBody>
      </p:sp>
    </p:spTree>
    <p:extLst>
      <p:ext uri="{BB962C8B-B14F-4D97-AF65-F5344CB8AC3E}">
        <p14:creationId xmlns:p14="http://schemas.microsoft.com/office/powerpoint/2010/main" val="22209312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t>
            </a:r>
            <a:r>
              <a:rPr lang="en-US" dirty="0"/>
              <a:t>J</a:t>
            </a:r>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buNone/>
            </a:pPr>
            <a:r>
              <a:rPr lang="en-US" sz="4800" dirty="0"/>
              <a:t>Determine the distance between points </a:t>
            </a:r>
            <a:r>
              <a:rPr lang="en-US" sz="4800" dirty="0" smtClean="0"/>
              <a:t>(11,-9) </a:t>
            </a:r>
            <a:r>
              <a:rPr lang="en-US" sz="4800" dirty="0"/>
              <a:t>&amp; </a:t>
            </a:r>
            <a:r>
              <a:rPr lang="en-US" sz="4800" dirty="0" smtClean="0"/>
              <a:t>(-7, 5).</a:t>
            </a:r>
            <a:endParaRPr lang="en-US" sz="4800" dirty="0"/>
          </a:p>
        </p:txBody>
      </p:sp>
    </p:spTree>
    <p:extLst>
      <p:ext uri="{BB962C8B-B14F-4D97-AF65-F5344CB8AC3E}">
        <p14:creationId xmlns:p14="http://schemas.microsoft.com/office/powerpoint/2010/main" val="1802797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J</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2√130</a:t>
            </a:r>
            <a:endParaRPr lang="en-US" sz="4800" dirty="0"/>
          </a:p>
        </p:txBody>
      </p:sp>
    </p:spTree>
    <p:extLst>
      <p:ext uri="{BB962C8B-B14F-4D97-AF65-F5344CB8AC3E}">
        <p14:creationId xmlns:p14="http://schemas.microsoft.com/office/powerpoint/2010/main" val="17018982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K</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5460274" y="2336873"/>
            <a:ext cx="4833908" cy="3599316"/>
          </a:xfrm>
        </p:spPr>
        <p:txBody>
          <a:bodyPr>
            <a:normAutofit/>
          </a:bodyPr>
          <a:lstStyle/>
          <a:p>
            <a:pPr marL="0" indent="0">
              <a:buNone/>
            </a:pPr>
            <a:r>
              <a:rPr lang="en-US" sz="4800" dirty="0"/>
              <a:t>Solve for </a:t>
            </a:r>
            <a:r>
              <a:rPr lang="en-US" sz="4800" i="1" dirty="0"/>
              <a:t>x</a:t>
            </a:r>
            <a:r>
              <a:rPr lang="en-US" sz="4800" dirty="0"/>
              <a:t> and find the measure of the exterior angle.</a:t>
            </a:r>
          </a:p>
        </p:txBody>
      </p:sp>
      <p:pic>
        <p:nvPicPr>
          <p:cNvPr id="7" name="Picture 6"/>
          <p:cNvPicPr/>
          <p:nvPr/>
        </p:nvPicPr>
        <p:blipFill rotWithShape="1">
          <a:blip r:embed="rId2">
            <a:extLst>
              <a:ext uri="{28A0092B-C50C-407E-A947-70E740481C1C}">
                <a14:useLocalDpi xmlns:a14="http://schemas.microsoft.com/office/drawing/2010/main" val="0"/>
              </a:ext>
            </a:extLst>
          </a:blip>
          <a:srcRect b="5789"/>
          <a:stretch/>
        </p:blipFill>
        <p:spPr bwMode="auto">
          <a:xfrm>
            <a:off x="0" y="2006101"/>
            <a:ext cx="5277394" cy="303616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248291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K</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x = 7</a:t>
            </a:r>
          </a:p>
          <a:p>
            <a:pPr marL="0" indent="0" algn="ctr">
              <a:buNone/>
            </a:pPr>
            <a:r>
              <a:rPr lang="en-US" sz="4800" dirty="0" smtClean="0"/>
              <a:t>83</a:t>
            </a:r>
            <a:r>
              <a:rPr lang="en-US" sz="4800" dirty="0"/>
              <a:t>˚</a:t>
            </a:r>
          </a:p>
          <a:p>
            <a:pPr marL="0" indent="0">
              <a:buNone/>
            </a:pPr>
            <a:endParaRPr lang="en-US" sz="4800" dirty="0"/>
          </a:p>
        </p:txBody>
      </p:sp>
    </p:spTree>
    <p:extLst>
      <p:ext uri="{BB962C8B-B14F-4D97-AF65-F5344CB8AC3E}">
        <p14:creationId xmlns:p14="http://schemas.microsoft.com/office/powerpoint/2010/main" val="34549208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L</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4728754" y="2244540"/>
            <a:ext cx="7463246" cy="3599316"/>
          </a:xfrm>
        </p:spPr>
        <p:txBody>
          <a:bodyPr>
            <a:normAutofit/>
          </a:bodyPr>
          <a:lstStyle/>
          <a:p>
            <a:pPr marL="0" indent="0">
              <a:buNone/>
            </a:pPr>
            <a:r>
              <a:rPr lang="en-US" sz="4800" dirty="0" smtClean="0"/>
              <a:t>Given </a:t>
            </a:r>
            <a:r>
              <a:rPr lang="en-US" sz="4800" dirty="0"/>
              <a:t>the figure, m∠4=73˚, determine the m∠3 </a:t>
            </a:r>
            <a:r>
              <a:rPr lang="en-US" sz="4800" dirty="0" smtClean="0"/>
              <a:t>and </a:t>
            </a:r>
            <a:r>
              <a:rPr lang="en-US" sz="4800" dirty="0"/>
              <a:t>provide the </a:t>
            </a:r>
            <a:r>
              <a:rPr lang="en-US" sz="4800" dirty="0" smtClean="0"/>
              <a:t>theorem </a:t>
            </a:r>
            <a:r>
              <a:rPr lang="en-US" sz="4800" dirty="0"/>
              <a:t>or postulate </a:t>
            </a:r>
            <a:r>
              <a:rPr lang="en-US" sz="4800" dirty="0" smtClean="0"/>
              <a:t>you </a:t>
            </a:r>
            <a:r>
              <a:rPr lang="en-US" sz="4800" dirty="0"/>
              <a:t>used.</a:t>
            </a:r>
          </a:p>
          <a:p>
            <a:pPr marL="0" indent="0">
              <a:buNone/>
            </a:pPr>
            <a:endParaRPr lang="en-US" dirty="0"/>
          </a:p>
          <a:p>
            <a:pPr marL="0" indent="0">
              <a:buNone/>
            </a:pP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17566" y="1834166"/>
            <a:ext cx="4846320" cy="4420064"/>
          </a:xfrm>
          <a:prstGeom prst="rect">
            <a:avLst/>
          </a:prstGeom>
          <a:noFill/>
          <a:ln>
            <a:noFill/>
          </a:ln>
        </p:spPr>
      </p:pic>
    </p:spTree>
    <p:extLst>
      <p:ext uri="{BB962C8B-B14F-4D97-AF65-F5344CB8AC3E}">
        <p14:creationId xmlns:p14="http://schemas.microsoft.com/office/powerpoint/2010/main" val="3675186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L</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107˚</a:t>
            </a:r>
          </a:p>
          <a:p>
            <a:pPr marL="0" indent="0" algn="ctr">
              <a:buNone/>
            </a:pPr>
            <a:r>
              <a:rPr lang="en-US" sz="4800" dirty="0" smtClean="0"/>
              <a:t>Same Side Interior Angles Theorem</a:t>
            </a:r>
            <a:endParaRPr lang="en-US" sz="4800" dirty="0"/>
          </a:p>
        </p:txBody>
      </p:sp>
    </p:spTree>
    <p:extLst>
      <p:ext uri="{BB962C8B-B14F-4D97-AF65-F5344CB8AC3E}">
        <p14:creationId xmlns:p14="http://schemas.microsoft.com/office/powerpoint/2010/main" val="940659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M</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680321" y="2336873"/>
            <a:ext cx="11233005" cy="3599316"/>
          </a:xfrm>
        </p:spPr>
        <p:txBody>
          <a:bodyPr>
            <a:normAutofit/>
          </a:bodyPr>
          <a:lstStyle/>
          <a:p>
            <a:pPr marL="0" indent="0">
              <a:buNone/>
            </a:pPr>
            <a:r>
              <a:rPr lang="en-US" sz="4800" dirty="0"/>
              <a:t>Calculate the midpoint of a line segment with the endpoints </a:t>
            </a:r>
            <a:r>
              <a:rPr lang="en-US" sz="4800" dirty="0" smtClean="0"/>
              <a:t>(-7, 4) </a:t>
            </a:r>
            <a:r>
              <a:rPr lang="en-US" sz="4800" dirty="0"/>
              <a:t>and </a:t>
            </a:r>
            <a:r>
              <a:rPr lang="en-US" sz="4800" dirty="0" smtClean="0"/>
              <a:t>(13,12).</a:t>
            </a:r>
            <a:endParaRPr lang="en-US" sz="4800" dirty="0"/>
          </a:p>
        </p:txBody>
      </p:sp>
    </p:spTree>
    <p:extLst>
      <p:ext uri="{BB962C8B-B14F-4D97-AF65-F5344CB8AC3E}">
        <p14:creationId xmlns:p14="http://schemas.microsoft.com/office/powerpoint/2010/main" val="20300822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M</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(3, 8)</a:t>
            </a:r>
            <a:endParaRPr lang="en-US" sz="4800" dirty="0"/>
          </a:p>
        </p:txBody>
      </p:sp>
    </p:spTree>
    <p:extLst>
      <p:ext uri="{BB962C8B-B14F-4D97-AF65-F5344CB8AC3E}">
        <p14:creationId xmlns:p14="http://schemas.microsoft.com/office/powerpoint/2010/main" val="25406915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N</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noAutofit/>
              </a:bodyPr>
              <a:lstStyle/>
              <a:p>
                <a:pPr marL="0" indent="0">
                  <a:buNone/>
                </a:pPr>
                <a:r>
                  <a:rPr lang="en-US" sz="3400" dirty="0"/>
                  <a:t>Tim draws line segment </a:t>
                </a:r>
                <a14:m>
                  <m:oMath xmlns:m="http://schemas.openxmlformats.org/officeDocument/2006/math">
                    <m:r>
                      <a:rPr lang="en-US" sz="3400" i="1">
                        <a:latin typeface="Cambria Math" panose="02040503050406030204" pitchFamily="18" charset="0"/>
                      </a:rPr>
                      <m:t>𝑅𝑆</m:t>
                    </m:r>
                  </m:oMath>
                </a14:m>
                <a:r>
                  <a:rPr lang="en-US" sz="3400" dirty="0"/>
                  <a:t> with coordinates of </a:t>
                </a:r>
                <a14:m>
                  <m:oMath xmlns:m="http://schemas.openxmlformats.org/officeDocument/2006/math">
                    <m:r>
                      <a:rPr lang="en-US" sz="3400" i="1">
                        <a:latin typeface="Cambria Math" panose="02040503050406030204" pitchFamily="18" charset="0"/>
                      </a:rPr>
                      <m:t>𝑅</m:t>
                    </m:r>
                    <m:r>
                      <a:rPr lang="en-US" sz="3400" i="1">
                        <a:latin typeface="Cambria Math" panose="02040503050406030204" pitchFamily="18" charset="0"/>
                      </a:rPr>
                      <m:t>(3, 7)</m:t>
                    </m:r>
                  </m:oMath>
                </a14:m>
                <a:r>
                  <a:rPr lang="en-US" sz="3400" dirty="0"/>
                  <a:t> and </a:t>
                </a:r>
                <a14:m>
                  <m:oMath xmlns:m="http://schemas.openxmlformats.org/officeDocument/2006/math">
                    <m:r>
                      <a:rPr lang="en-US" sz="3400" i="1">
                        <a:latin typeface="Cambria Math" panose="02040503050406030204" pitchFamily="18" charset="0"/>
                      </a:rPr>
                      <m:t>𝑆</m:t>
                    </m:r>
                    <m:d>
                      <m:dPr>
                        <m:ctrlPr>
                          <a:rPr lang="en-US" sz="3400" i="1">
                            <a:latin typeface="Cambria Math" panose="02040503050406030204" pitchFamily="18" charset="0"/>
                          </a:rPr>
                        </m:ctrlPr>
                      </m:dPr>
                      <m:e>
                        <m:r>
                          <a:rPr lang="en-US" sz="3400" i="1">
                            <a:latin typeface="Cambria Math" panose="02040503050406030204" pitchFamily="18" charset="0"/>
                          </a:rPr>
                          <m:t>8, 1</m:t>
                        </m:r>
                      </m:e>
                    </m:d>
                  </m:oMath>
                </a14:m>
                <a:r>
                  <a:rPr lang="en-US" sz="3400" dirty="0"/>
                  <a:t>.  He translates the line segment 2 units down.  He names this line segment </a:t>
                </a:r>
                <a14:m>
                  <m:oMath xmlns:m="http://schemas.openxmlformats.org/officeDocument/2006/math">
                    <m:r>
                      <a:rPr lang="en-US" sz="3400" i="1">
                        <a:latin typeface="Cambria Math" panose="02040503050406030204" pitchFamily="18" charset="0"/>
                      </a:rPr>
                      <m:t>𝑅</m:t>
                    </m:r>
                    <m:r>
                      <a:rPr lang="en-US" sz="3400" i="1">
                        <a:latin typeface="Cambria Math" panose="02040503050406030204" pitchFamily="18" charset="0"/>
                      </a:rPr>
                      <m:t>′</m:t>
                    </m:r>
                    <m:r>
                      <a:rPr lang="en-US" sz="3400" i="1">
                        <a:latin typeface="Cambria Math" panose="02040503050406030204" pitchFamily="18" charset="0"/>
                      </a:rPr>
                      <m:t>𝑆</m:t>
                    </m:r>
                    <m:r>
                      <a:rPr lang="en-US" sz="3400" i="1">
                        <a:latin typeface="Cambria Math" panose="02040503050406030204" pitchFamily="18" charset="0"/>
                      </a:rPr>
                      <m:t>′</m:t>
                    </m:r>
                  </m:oMath>
                </a14:m>
                <a:r>
                  <a:rPr lang="en-US" sz="3400" dirty="0"/>
                  <a:t>.</a:t>
                </a:r>
              </a:p>
              <a:p>
                <a:pPr lvl="1"/>
                <a:r>
                  <a:rPr lang="en-US" sz="3400" dirty="0"/>
                  <a:t>Identify the new coordinates of </a:t>
                </a:r>
                <a14:m>
                  <m:oMath xmlns:m="http://schemas.openxmlformats.org/officeDocument/2006/math">
                    <m:sSup>
                      <m:sSupPr>
                        <m:ctrlPr>
                          <a:rPr lang="en-US" sz="3400" i="1">
                            <a:latin typeface="Cambria Math" panose="02040503050406030204" pitchFamily="18" charset="0"/>
                          </a:rPr>
                        </m:ctrlPr>
                      </m:sSupPr>
                      <m:e>
                        <m:r>
                          <a:rPr lang="en-US" sz="3400" i="1">
                            <a:latin typeface="Cambria Math" panose="02040503050406030204" pitchFamily="18" charset="0"/>
                          </a:rPr>
                          <m:t>𝑅</m:t>
                        </m:r>
                      </m:e>
                      <m:sup>
                        <m:r>
                          <a:rPr lang="en-US" sz="3400" i="1">
                            <a:latin typeface="Cambria Math" panose="02040503050406030204" pitchFamily="18" charset="0"/>
                          </a:rPr>
                          <m:t>′</m:t>
                        </m:r>
                      </m:sup>
                    </m:sSup>
                  </m:oMath>
                </a14:m>
                <a:r>
                  <a:rPr lang="en-US" sz="3400" dirty="0"/>
                  <a:t>and </a:t>
                </a:r>
                <a14:m>
                  <m:oMath xmlns:m="http://schemas.openxmlformats.org/officeDocument/2006/math">
                    <m:r>
                      <a:rPr lang="en-US" sz="3400" i="1">
                        <a:latin typeface="Cambria Math" panose="02040503050406030204" pitchFamily="18" charset="0"/>
                      </a:rPr>
                      <m:t>𝑆</m:t>
                    </m:r>
                    <m:r>
                      <a:rPr lang="en-US" sz="3400" i="1">
                        <a:latin typeface="Cambria Math" panose="02040503050406030204" pitchFamily="18" charset="0"/>
                      </a:rPr>
                      <m:t>′</m:t>
                    </m:r>
                  </m:oMath>
                </a14:m>
                <a:r>
                  <a:rPr lang="en-US" sz="3400" dirty="0"/>
                  <a:t>.</a:t>
                </a:r>
              </a:p>
              <a:p>
                <a:pPr lvl="1"/>
                <a:r>
                  <a:rPr lang="en-US" sz="3400" dirty="0"/>
                  <a:t>Describe how a vertical translation changes the coordinates of the endpoints.</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l="-1776" t="-3892" b="-3723"/>
                </a:stretch>
              </a:blipFill>
            </p:spPr>
            <p:txBody>
              <a:bodyPr/>
              <a:lstStyle/>
              <a:p>
                <a:r>
                  <a:rPr lang="en-US">
                    <a:noFill/>
                  </a:rPr>
                  <a:t> </a:t>
                </a:r>
              </a:p>
            </p:txBody>
          </p:sp>
        </mc:Fallback>
      </mc:AlternateContent>
    </p:spTree>
    <p:extLst>
      <p:ext uri="{BB962C8B-B14F-4D97-AF65-F5344CB8AC3E}">
        <p14:creationId xmlns:p14="http://schemas.microsoft.com/office/powerpoint/2010/main" val="2914800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4728754" y="2244540"/>
            <a:ext cx="7463246" cy="3599316"/>
          </a:xfrm>
        </p:spPr>
        <p:txBody>
          <a:bodyPr>
            <a:normAutofit/>
          </a:bodyPr>
          <a:lstStyle/>
          <a:p>
            <a:pPr marL="0" indent="0">
              <a:buNone/>
            </a:pPr>
            <a:r>
              <a:rPr lang="en-US" sz="4800" dirty="0"/>
              <a:t>Given the figure, m∠8=52˚, determine the m∠4 and provide the theorem or postulate you used.</a:t>
            </a:r>
            <a:endParaRPr lang="en-US" dirty="0"/>
          </a:p>
          <a:p>
            <a:pPr marL="0" indent="0">
              <a:buNone/>
            </a:pP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17566" y="1834166"/>
            <a:ext cx="4846320" cy="4420064"/>
          </a:xfrm>
          <a:prstGeom prst="rect">
            <a:avLst/>
          </a:prstGeom>
          <a:noFill/>
          <a:ln>
            <a:noFill/>
          </a:ln>
        </p:spPr>
      </p:pic>
    </p:spTree>
    <p:extLst>
      <p:ext uri="{BB962C8B-B14F-4D97-AF65-F5344CB8AC3E}">
        <p14:creationId xmlns:p14="http://schemas.microsoft.com/office/powerpoint/2010/main" val="457003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N</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680321" y="2336873"/>
            <a:ext cx="11167690" cy="3599316"/>
          </a:xfrm>
        </p:spPr>
        <p:txBody>
          <a:bodyPr>
            <a:normAutofit/>
          </a:bodyPr>
          <a:lstStyle/>
          <a:p>
            <a:pPr marL="0" indent="0" algn="ctr">
              <a:buNone/>
            </a:pPr>
            <a:r>
              <a:rPr lang="en-US" sz="4800" dirty="0" smtClean="0"/>
              <a:t>R’(3, 5) &amp; S’(8, -1)</a:t>
            </a:r>
          </a:p>
          <a:p>
            <a:pPr marL="0" indent="0" algn="ctr">
              <a:buNone/>
            </a:pPr>
            <a:r>
              <a:rPr lang="en-US" sz="4800" dirty="0" smtClean="0"/>
              <a:t>Vertical translations change the </a:t>
            </a:r>
            <a:r>
              <a:rPr lang="en-US" sz="4800" i="1" dirty="0" smtClean="0"/>
              <a:t>y</a:t>
            </a:r>
            <a:r>
              <a:rPr lang="en-US" sz="4800" dirty="0" smtClean="0"/>
              <a:t>-value by adding (up) or subtracting (down) the translation</a:t>
            </a:r>
            <a:endParaRPr lang="en-US" sz="4800" dirty="0"/>
          </a:p>
        </p:txBody>
      </p:sp>
    </p:spTree>
    <p:extLst>
      <p:ext uri="{BB962C8B-B14F-4D97-AF65-F5344CB8AC3E}">
        <p14:creationId xmlns:p14="http://schemas.microsoft.com/office/powerpoint/2010/main" val="4261571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O</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noAutofit/>
              </a:bodyPr>
              <a:lstStyle/>
              <a:p>
                <a:pPr marL="0" indent="0">
                  <a:buNone/>
                </a:pPr>
                <a:r>
                  <a:rPr lang="en-US" sz="4400" dirty="0" smtClean="0"/>
                  <a:t>The measure of angle </a:t>
                </a:r>
                <a14:m>
                  <m:oMath xmlns:m="http://schemas.openxmlformats.org/officeDocument/2006/math">
                    <m:r>
                      <a:rPr lang="en-US" sz="4400" b="0" i="1" smtClean="0">
                        <a:latin typeface="Cambria Math" panose="02040503050406030204" pitchFamily="18" charset="0"/>
                      </a:rPr>
                      <m:t>𝑊</m:t>
                    </m:r>
                  </m:oMath>
                </a14:m>
                <a:r>
                  <a:rPr lang="en-US" sz="4400" dirty="0"/>
                  <a:t> is </a:t>
                </a:r>
                <a14:m>
                  <m:oMath xmlns:m="http://schemas.openxmlformats.org/officeDocument/2006/math">
                    <m:r>
                      <a:rPr lang="en-US" sz="4400" b="0" i="1" smtClean="0">
                        <a:latin typeface="Cambria Math" panose="02040503050406030204" pitchFamily="18" charset="0"/>
                      </a:rPr>
                      <m:t>36</m:t>
                    </m:r>
                    <m:r>
                      <a:rPr lang="en-US" sz="4400" i="1">
                        <a:latin typeface="Cambria Math" panose="02040503050406030204" pitchFamily="18" charset="0"/>
                      </a:rPr>
                      <m:t>˚</m:t>
                    </m:r>
                  </m:oMath>
                </a14:m>
                <a:r>
                  <a:rPr lang="en-US" sz="4400" dirty="0"/>
                  <a:t>.</a:t>
                </a:r>
              </a:p>
              <a:p>
                <a:pPr lvl="1"/>
                <a:r>
                  <a:rPr lang="en-US" sz="4400" dirty="0"/>
                  <a:t>What is the measure of an angle that is complementary to </a:t>
                </a:r>
                <a14:m>
                  <m:oMath xmlns:m="http://schemas.openxmlformats.org/officeDocument/2006/math">
                    <m:r>
                      <a:rPr lang="en-US" sz="4400" i="1">
                        <a:latin typeface="Cambria Math" panose="02040503050406030204" pitchFamily="18" charset="0"/>
                      </a:rPr>
                      <m:t>∠</m:t>
                    </m:r>
                    <m:r>
                      <a:rPr lang="en-US" sz="4400" b="0" i="1" smtClean="0">
                        <a:latin typeface="Cambria Math" panose="02040503050406030204" pitchFamily="18" charset="0"/>
                      </a:rPr>
                      <m:t>𝑊</m:t>
                    </m:r>
                  </m:oMath>
                </a14:m>
                <a:r>
                  <a:rPr lang="en-US" sz="4400" dirty="0"/>
                  <a:t>?</a:t>
                </a:r>
              </a:p>
              <a:p>
                <a:pPr lvl="1"/>
                <a:r>
                  <a:rPr lang="en-US" sz="4400" dirty="0"/>
                  <a:t>What is the measure of an angle that is supplementary to </a:t>
                </a:r>
                <a14:m>
                  <m:oMath xmlns:m="http://schemas.openxmlformats.org/officeDocument/2006/math">
                    <m:r>
                      <a:rPr lang="en-US" sz="4400" i="1">
                        <a:latin typeface="Cambria Math" panose="02040503050406030204" pitchFamily="18" charset="0"/>
                      </a:rPr>
                      <m:t>∠</m:t>
                    </m:r>
                    <m:r>
                      <a:rPr lang="en-US" sz="4400" b="0" i="1" smtClean="0">
                        <a:latin typeface="Cambria Math" panose="02040503050406030204" pitchFamily="18" charset="0"/>
                      </a:rPr>
                      <m:t>𝑊</m:t>
                    </m:r>
                  </m:oMath>
                </a14:m>
                <a:r>
                  <a:rPr lang="en-US" sz="4400" dirty="0"/>
                  <a:t>?</a:t>
                </a:r>
              </a:p>
              <a:p>
                <a:pPr marL="0" indent="0">
                  <a:buNone/>
                </a:pPr>
                <a:endParaRPr lang="en-US" sz="44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l="-2600" t="-5245"/>
                </a:stretch>
              </a:blipFill>
            </p:spPr>
            <p:txBody>
              <a:bodyPr/>
              <a:lstStyle/>
              <a:p>
                <a:r>
                  <a:rPr lang="en-US">
                    <a:noFill/>
                  </a:rPr>
                  <a:t> </a:t>
                </a:r>
              </a:p>
            </p:txBody>
          </p:sp>
        </mc:Fallback>
      </mc:AlternateContent>
    </p:spTree>
    <p:extLst>
      <p:ext uri="{BB962C8B-B14F-4D97-AF65-F5344CB8AC3E}">
        <p14:creationId xmlns:p14="http://schemas.microsoft.com/office/powerpoint/2010/main" val="1682386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O</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54˚ &amp; 144˚</a:t>
            </a:r>
            <a:endParaRPr lang="en-US" sz="4800" dirty="0"/>
          </a:p>
        </p:txBody>
      </p:sp>
    </p:spTree>
    <p:extLst>
      <p:ext uri="{BB962C8B-B14F-4D97-AF65-F5344CB8AC3E}">
        <p14:creationId xmlns:p14="http://schemas.microsoft.com/office/powerpoint/2010/main" val="35317414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P</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buNone/>
            </a:pPr>
            <a:r>
              <a:rPr lang="en-US" sz="4800" dirty="0" smtClean="0"/>
              <a:t>Julie bisects angle KLM.  She labels a point on the bisector as N.  Angle KLN is 37˚.  What is the measure of angle KLM?</a:t>
            </a:r>
            <a:endParaRPr lang="en-US" sz="4800" dirty="0"/>
          </a:p>
        </p:txBody>
      </p:sp>
    </p:spTree>
    <p:extLst>
      <p:ext uri="{BB962C8B-B14F-4D97-AF65-F5344CB8AC3E}">
        <p14:creationId xmlns:p14="http://schemas.microsoft.com/office/powerpoint/2010/main" val="22422687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P</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p:txBody>
          <a:bodyPr>
            <a:normAutofit/>
          </a:bodyPr>
          <a:lstStyle/>
          <a:p>
            <a:pPr marL="0" indent="0" algn="ctr">
              <a:buNone/>
            </a:pPr>
            <a:r>
              <a:rPr lang="en-US" sz="4800" dirty="0" smtClean="0"/>
              <a:t>74˚</a:t>
            </a:r>
            <a:endParaRPr lang="en-US" sz="4800" dirty="0"/>
          </a:p>
        </p:txBody>
      </p:sp>
    </p:spTree>
    <p:extLst>
      <p:ext uri="{BB962C8B-B14F-4D97-AF65-F5344CB8AC3E}">
        <p14:creationId xmlns:p14="http://schemas.microsoft.com/office/powerpoint/2010/main" val="8484805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Q</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buNone/>
            </a:pPr>
            <a:r>
              <a:rPr lang="en-US" sz="4800" dirty="0"/>
              <a:t>Determine the distance between points (-7,-3) &amp; (6,-12).</a:t>
            </a:r>
          </a:p>
        </p:txBody>
      </p:sp>
    </p:spTree>
    <p:extLst>
      <p:ext uri="{BB962C8B-B14F-4D97-AF65-F5344CB8AC3E}">
        <p14:creationId xmlns:p14="http://schemas.microsoft.com/office/powerpoint/2010/main" val="9293355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Q</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a:t>5√10</a:t>
            </a:r>
          </a:p>
        </p:txBody>
      </p:sp>
    </p:spTree>
    <p:extLst>
      <p:ext uri="{BB962C8B-B14F-4D97-AF65-F5344CB8AC3E}">
        <p14:creationId xmlns:p14="http://schemas.microsoft.com/office/powerpoint/2010/main" val="12638046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R</a:t>
            </a:r>
            <a:endParaRPr lang="en-US" dirty="0"/>
          </a:p>
        </p:txBody>
      </p:sp>
      <p:sp>
        <p:nvSpPr>
          <p:cNvPr id="4" name="Rectangle 3"/>
          <p:cNvSpPr/>
          <p:nvPr/>
        </p:nvSpPr>
        <p:spPr>
          <a:xfrm>
            <a:off x="0" y="629390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3814354" y="2336873"/>
            <a:ext cx="8255726" cy="3599316"/>
          </a:xfrm>
        </p:spPr>
        <p:txBody>
          <a:bodyPr>
            <a:normAutofit/>
          </a:bodyPr>
          <a:lstStyle/>
          <a:p>
            <a:pPr marL="0" indent="0">
              <a:buNone/>
            </a:pPr>
            <a:r>
              <a:rPr lang="en-US" sz="4800" dirty="0"/>
              <a:t>In the figure, line a is parallel to line b and </a:t>
            </a:r>
            <a:endParaRPr lang="en-US" sz="4800" dirty="0" smtClean="0"/>
          </a:p>
          <a:p>
            <a:pPr marL="0" indent="0">
              <a:buNone/>
            </a:pPr>
            <a:r>
              <a:rPr lang="en-US" sz="4800" dirty="0" smtClean="0"/>
              <a:t>m</a:t>
            </a:r>
            <a:r>
              <a:rPr lang="en-US" sz="4800" dirty="0"/>
              <a:t>∠</a:t>
            </a:r>
            <a:r>
              <a:rPr lang="en-US" sz="4800" dirty="0" smtClean="0"/>
              <a:t>5 = 98</a:t>
            </a:r>
            <a:r>
              <a:rPr lang="en-US" sz="4800" dirty="0"/>
              <a:t>˚.  Determine the m∠7 and provide the postulate or theorems used.</a:t>
            </a:r>
          </a:p>
        </p:txBody>
      </p:sp>
      <p:pic>
        <p:nvPicPr>
          <p:cNvPr id="8" name="Picture 7"/>
          <p:cNvPicPr/>
          <p:nvPr/>
        </p:nvPicPr>
        <p:blipFill rotWithShape="1">
          <a:blip r:embed="rId2">
            <a:extLst>
              <a:ext uri="{28A0092B-C50C-407E-A947-70E740481C1C}">
                <a14:useLocalDpi xmlns:a14="http://schemas.microsoft.com/office/drawing/2010/main" val="0"/>
              </a:ext>
            </a:extLst>
          </a:blip>
          <a:srcRect t="5406"/>
          <a:stretch/>
        </p:blipFill>
        <p:spPr bwMode="auto">
          <a:xfrm>
            <a:off x="120695" y="2191880"/>
            <a:ext cx="4072482" cy="3744308"/>
          </a:xfrm>
          <a:prstGeom prst="rect">
            <a:avLst/>
          </a:prstGeom>
          <a:noFill/>
          <a:ln>
            <a:noFill/>
          </a:ln>
          <a:extLst>
            <a:ext uri="{53640926-AAD7-44d8-BBD7-CCE9431645EC}">
              <a14:shadowObscured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cx1="http://schemas.microsoft.com/office/drawing/2015/9/8/chartex" xmlns:cx="http://schemas.microsoft.com/office/drawing/2014/chartex" xmlns:wpc="http://schemas.microsoft.com/office/word/2010/wordprocessingCanvas"/>
            </a:ext>
          </a:extLst>
        </p:spPr>
      </p:pic>
    </p:spTree>
    <p:extLst>
      <p:ext uri="{BB962C8B-B14F-4D97-AF65-F5344CB8AC3E}">
        <p14:creationId xmlns:p14="http://schemas.microsoft.com/office/powerpoint/2010/main" val="34418515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R</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98˚</a:t>
            </a:r>
            <a:endParaRPr lang="en-US" sz="4800" dirty="0"/>
          </a:p>
          <a:p>
            <a:pPr marL="0" indent="0" algn="ctr">
              <a:buNone/>
            </a:pPr>
            <a:r>
              <a:rPr lang="en-US" sz="4800" dirty="0" smtClean="0"/>
              <a:t>Corresponding Angles Postulate</a:t>
            </a:r>
            <a:endParaRPr lang="en-US" sz="4800" dirty="0"/>
          </a:p>
          <a:p>
            <a:pPr marL="0" indent="0">
              <a:buNone/>
            </a:pPr>
            <a:endParaRPr lang="en-US" sz="4800" dirty="0"/>
          </a:p>
        </p:txBody>
      </p:sp>
    </p:spTree>
    <p:extLst>
      <p:ext uri="{BB962C8B-B14F-4D97-AF65-F5344CB8AC3E}">
        <p14:creationId xmlns:p14="http://schemas.microsoft.com/office/powerpoint/2010/main" val="42488025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S</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5460274" y="2336873"/>
            <a:ext cx="4833908" cy="3599316"/>
          </a:xfrm>
        </p:spPr>
        <p:txBody>
          <a:bodyPr>
            <a:normAutofit/>
          </a:bodyPr>
          <a:lstStyle/>
          <a:p>
            <a:pPr marL="0" indent="0">
              <a:buNone/>
            </a:pPr>
            <a:r>
              <a:rPr lang="en-US" sz="4800" dirty="0"/>
              <a:t>Solve for </a:t>
            </a:r>
            <a:r>
              <a:rPr lang="en-US" sz="4800" i="1" dirty="0"/>
              <a:t>x</a:t>
            </a:r>
            <a:r>
              <a:rPr lang="en-US" sz="4800" dirty="0"/>
              <a:t> and find the measure of the exterior angle.</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0" y="2018832"/>
            <a:ext cx="5460273" cy="3180185"/>
          </a:xfrm>
          <a:prstGeom prst="rect">
            <a:avLst/>
          </a:prstGeom>
          <a:noFill/>
          <a:ln>
            <a:noFill/>
          </a:ln>
        </p:spPr>
      </p:pic>
    </p:spTree>
    <p:extLst>
      <p:ext uri="{BB962C8B-B14F-4D97-AF65-F5344CB8AC3E}">
        <p14:creationId xmlns:p14="http://schemas.microsoft.com/office/powerpoint/2010/main" val="2889723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52˚</a:t>
            </a:r>
          </a:p>
          <a:p>
            <a:pPr marL="0" indent="0" algn="ctr">
              <a:buNone/>
            </a:pPr>
            <a:r>
              <a:rPr lang="en-US" sz="4800" dirty="0" smtClean="0"/>
              <a:t>Alternate Interior Angles Theorem</a:t>
            </a:r>
            <a:endParaRPr lang="en-US" sz="4800" dirty="0"/>
          </a:p>
        </p:txBody>
      </p:sp>
    </p:spTree>
    <p:extLst>
      <p:ext uri="{BB962C8B-B14F-4D97-AF65-F5344CB8AC3E}">
        <p14:creationId xmlns:p14="http://schemas.microsoft.com/office/powerpoint/2010/main" val="11484372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S</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x = 9</a:t>
            </a:r>
          </a:p>
          <a:p>
            <a:pPr marL="0" indent="0" algn="ctr">
              <a:buNone/>
            </a:pPr>
            <a:r>
              <a:rPr lang="en-US" sz="4800" dirty="0" smtClean="0"/>
              <a:t>132˚</a:t>
            </a:r>
            <a:endParaRPr lang="en-US" sz="4800" dirty="0"/>
          </a:p>
          <a:p>
            <a:pPr marL="0" indent="0">
              <a:buNone/>
            </a:pPr>
            <a:endParaRPr lang="en-US" sz="4800" dirty="0"/>
          </a:p>
        </p:txBody>
      </p:sp>
    </p:spTree>
    <p:extLst>
      <p:ext uri="{BB962C8B-B14F-4D97-AF65-F5344CB8AC3E}">
        <p14:creationId xmlns:p14="http://schemas.microsoft.com/office/powerpoint/2010/main" val="21875592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a:xfrm>
            <a:off x="3474720" y="2244540"/>
            <a:ext cx="7694674" cy="3599316"/>
          </a:xfrm>
        </p:spPr>
        <p:txBody>
          <a:bodyPr/>
          <a:lstStyle/>
          <a:p>
            <a:pPr marL="0" indent="0">
              <a:buNone/>
            </a:pPr>
            <a:r>
              <a:rPr lang="en-US" sz="4800" dirty="0"/>
              <a:t>Find the measurement of the missing leg length.</a:t>
            </a: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0" y="2548031"/>
            <a:ext cx="3625079" cy="2992334"/>
          </a:xfrm>
          <a:prstGeom prst="rect">
            <a:avLst/>
          </a:prstGeom>
          <a:noFill/>
          <a:ln>
            <a:noFill/>
          </a:ln>
        </p:spPr>
      </p:pic>
    </p:spTree>
    <p:extLst>
      <p:ext uri="{BB962C8B-B14F-4D97-AF65-F5344CB8AC3E}">
        <p14:creationId xmlns:p14="http://schemas.microsoft.com/office/powerpoint/2010/main" val="32679672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T</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3√5</a:t>
            </a:r>
            <a:endParaRPr lang="en-US" sz="4800" dirty="0"/>
          </a:p>
        </p:txBody>
      </p:sp>
    </p:spTree>
    <p:extLst>
      <p:ext uri="{BB962C8B-B14F-4D97-AF65-F5344CB8AC3E}">
        <p14:creationId xmlns:p14="http://schemas.microsoft.com/office/powerpoint/2010/main" val="78527114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U</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a:xfrm>
            <a:off x="1776549" y="1993186"/>
            <a:ext cx="10280469" cy="3599316"/>
          </a:xfrm>
        </p:spPr>
        <p:txBody>
          <a:bodyPr/>
          <a:lstStyle/>
          <a:p>
            <a:pPr marL="0" indent="0">
              <a:buNone/>
            </a:pPr>
            <a:r>
              <a:rPr lang="en-US" sz="4800" dirty="0"/>
              <a:t>Find the value of </a:t>
            </a:r>
            <a:r>
              <a:rPr lang="en-US" sz="4800" i="1" dirty="0"/>
              <a:t>x</a:t>
            </a:r>
            <a:r>
              <a:rPr lang="en-US" sz="4800" dirty="0"/>
              <a:t> and the measurement of all of the angles.</a:t>
            </a:r>
          </a:p>
          <a:p>
            <a:pPr marL="0" indent="0">
              <a:buNone/>
            </a:pPr>
            <a:endParaRPr lang="en-US" dirty="0"/>
          </a:p>
        </p:txBody>
      </p:sp>
      <p:sp>
        <p:nvSpPr>
          <p:cNvPr id="8" name="Rectangle 7"/>
          <p:cNvSpPr/>
          <p:nvPr/>
        </p:nvSpPr>
        <p:spPr>
          <a:xfrm>
            <a:off x="13063" y="3482638"/>
            <a:ext cx="5643154" cy="26125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p:nvPr/>
        </p:nvPicPr>
        <p:blipFill>
          <a:blip r:embed="rId2">
            <a:extLst>
              <a:ext uri="{28A0092B-C50C-407E-A947-70E740481C1C}">
                <a14:useLocalDpi xmlns:a14="http://schemas.microsoft.com/office/drawing/2010/main" val="0"/>
              </a:ext>
            </a:extLst>
          </a:blip>
          <a:srcRect/>
          <a:stretch>
            <a:fillRect/>
          </a:stretch>
        </p:blipFill>
        <p:spPr bwMode="auto">
          <a:xfrm>
            <a:off x="13063" y="3482638"/>
            <a:ext cx="5750379" cy="2612572"/>
          </a:xfrm>
          <a:prstGeom prst="rect">
            <a:avLst/>
          </a:prstGeom>
          <a:noFill/>
          <a:ln>
            <a:noFill/>
          </a:ln>
        </p:spPr>
      </p:pic>
    </p:spTree>
    <p:extLst>
      <p:ext uri="{BB962C8B-B14F-4D97-AF65-F5344CB8AC3E}">
        <p14:creationId xmlns:p14="http://schemas.microsoft.com/office/powerpoint/2010/main" val="6503414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U</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x = 11</a:t>
            </a:r>
          </a:p>
          <a:p>
            <a:pPr marL="0" indent="0" algn="ctr">
              <a:buNone/>
            </a:pPr>
            <a:r>
              <a:rPr lang="en-US" sz="4800" dirty="0" smtClean="0"/>
              <a:t>9˚, 25˚, 146˚</a:t>
            </a:r>
            <a:endParaRPr lang="en-US" sz="4800" dirty="0"/>
          </a:p>
        </p:txBody>
      </p:sp>
    </p:spTree>
    <p:extLst>
      <p:ext uri="{BB962C8B-B14F-4D97-AF65-F5344CB8AC3E}">
        <p14:creationId xmlns:p14="http://schemas.microsoft.com/office/powerpoint/2010/main" val="40530241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V</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a:xfrm>
            <a:off x="3474720" y="2244540"/>
            <a:ext cx="7694674" cy="3599316"/>
          </a:xfrm>
        </p:spPr>
        <p:txBody>
          <a:bodyPr/>
          <a:lstStyle/>
          <a:p>
            <a:pPr marL="0" indent="0">
              <a:buNone/>
            </a:pPr>
            <a:r>
              <a:rPr lang="en-US" sz="4800" dirty="0"/>
              <a:t>Find the measurement of the missing leg length.</a:t>
            </a: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 y="2152207"/>
            <a:ext cx="4101738" cy="2981496"/>
          </a:xfrm>
          <a:prstGeom prst="rect">
            <a:avLst/>
          </a:prstGeom>
          <a:noFill/>
          <a:ln>
            <a:noFill/>
          </a:ln>
        </p:spPr>
      </p:pic>
    </p:spTree>
    <p:extLst>
      <p:ext uri="{BB962C8B-B14F-4D97-AF65-F5344CB8AC3E}">
        <p14:creationId xmlns:p14="http://schemas.microsoft.com/office/powerpoint/2010/main" val="422240828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V</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√29</a:t>
            </a:r>
            <a:endParaRPr lang="en-US" sz="4800" dirty="0"/>
          </a:p>
        </p:txBody>
      </p:sp>
    </p:spTree>
    <p:extLst>
      <p:ext uri="{BB962C8B-B14F-4D97-AF65-F5344CB8AC3E}">
        <p14:creationId xmlns:p14="http://schemas.microsoft.com/office/powerpoint/2010/main" val="29374454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W</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5460274" y="2336873"/>
            <a:ext cx="4833908" cy="3599316"/>
          </a:xfrm>
        </p:spPr>
        <p:txBody>
          <a:bodyPr>
            <a:normAutofit/>
          </a:bodyPr>
          <a:lstStyle/>
          <a:p>
            <a:pPr marL="0" indent="0">
              <a:buNone/>
            </a:pPr>
            <a:r>
              <a:rPr lang="en-US" sz="4800" dirty="0"/>
              <a:t>Solve for </a:t>
            </a:r>
            <a:r>
              <a:rPr lang="en-US" sz="4800" i="1" dirty="0"/>
              <a:t>x</a:t>
            </a:r>
            <a:r>
              <a:rPr lang="en-US" sz="4800" dirty="0"/>
              <a:t> and find the measure of the exterior angle.</a:t>
            </a: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0" y="2053407"/>
            <a:ext cx="5551714" cy="3668123"/>
          </a:xfrm>
          <a:prstGeom prst="rect">
            <a:avLst/>
          </a:prstGeom>
          <a:noFill/>
          <a:ln>
            <a:noFill/>
          </a:ln>
        </p:spPr>
      </p:pic>
    </p:spTree>
    <p:extLst>
      <p:ext uri="{BB962C8B-B14F-4D97-AF65-F5344CB8AC3E}">
        <p14:creationId xmlns:p14="http://schemas.microsoft.com/office/powerpoint/2010/main" val="22234940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W</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x = 7</a:t>
            </a:r>
          </a:p>
          <a:p>
            <a:pPr marL="0" indent="0" algn="ctr">
              <a:buNone/>
            </a:pPr>
            <a:r>
              <a:rPr lang="en-US" sz="4800" dirty="0" smtClean="0"/>
              <a:t>107˚</a:t>
            </a:r>
            <a:endParaRPr lang="en-US" sz="4800" dirty="0"/>
          </a:p>
          <a:p>
            <a:pPr marL="0" indent="0">
              <a:buNone/>
            </a:pPr>
            <a:endParaRPr lang="en-US" sz="4800" dirty="0"/>
          </a:p>
        </p:txBody>
      </p:sp>
    </p:spTree>
    <p:extLst>
      <p:ext uri="{BB962C8B-B14F-4D97-AF65-F5344CB8AC3E}">
        <p14:creationId xmlns:p14="http://schemas.microsoft.com/office/powerpoint/2010/main" val="166629173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X</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buNone/>
            </a:pPr>
            <a:r>
              <a:rPr lang="en-US" sz="4800" dirty="0"/>
              <a:t>Determine the distance between points </a:t>
            </a:r>
            <a:r>
              <a:rPr lang="en-US" sz="4800" dirty="0" smtClean="0"/>
              <a:t>(-1, -15) </a:t>
            </a:r>
            <a:r>
              <a:rPr lang="en-US" sz="4800" dirty="0"/>
              <a:t>&amp; </a:t>
            </a:r>
            <a:r>
              <a:rPr lang="en-US" sz="4800" dirty="0" smtClean="0"/>
              <a:t>(6, 4).</a:t>
            </a:r>
            <a:endParaRPr lang="en-US" sz="4800" dirty="0"/>
          </a:p>
        </p:txBody>
      </p:sp>
    </p:spTree>
    <p:extLst>
      <p:ext uri="{BB962C8B-B14F-4D97-AF65-F5344CB8AC3E}">
        <p14:creationId xmlns:p14="http://schemas.microsoft.com/office/powerpoint/2010/main" val="69747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B</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80321" y="1946366"/>
                <a:ext cx="9613861" cy="3989823"/>
              </a:xfrm>
            </p:spPr>
            <p:txBody>
              <a:bodyPr>
                <a:noAutofit/>
              </a:bodyPr>
              <a:lstStyle/>
              <a:p>
                <a:pPr marL="0" indent="0">
                  <a:buNone/>
                </a:pPr>
                <a:r>
                  <a:rPr lang="en-US" sz="3400" dirty="0" smtClean="0"/>
                  <a:t>Caroline draws line segment LM with coordinates of L(-5,2) and M(1,7).  She translates the line segment 7 units right.  She names this line segment L'M'.</a:t>
                </a:r>
                <a:endParaRPr lang="en-US" sz="3400" dirty="0"/>
              </a:p>
              <a:p>
                <a:pPr lvl="1"/>
                <a:r>
                  <a:rPr lang="en-US" sz="3400" dirty="0" smtClean="0"/>
                  <a:t>Identify </a:t>
                </a:r>
                <a:r>
                  <a:rPr lang="en-US" sz="3400" dirty="0"/>
                  <a:t>the new coordinates of </a:t>
                </a:r>
                <a14:m>
                  <m:oMath xmlns:m="http://schemas.openxmlformats.org/officeDocument/2006/math">
                    <m:sSup>
                      <m:sSupPr>
                        <m:ctrlPr>
                          <a:rPr lang="en-US" sz="3400" i="1">
                            <a:latin typeface="Cambria Math" panose="02040503050406030204" pitchFamily="18" charset="0"/>
                          </a:rPr>
                        </m:ctrlPr>
                      </m:sSupPr>
                      <m:e>
                        <m:r>
                          <a:rPr lang="en-US" sz="3400" b="0" i="1" smtClean="0">
                            <a:latin typeface="Cambria Math" panose="02040503050406030204" pitchFamily="18" charset="0"/>
                          </a:rPr>
                          <m:t>𝐿</m:t>
                        </m:r>
                      </m:e>
                      <m:sup>
                        <m:r>
                          <a:rPr lang="en-US" sz="3400" i="1">
                            <a:latin typeface="Cambria Math" panose="02040503050406030204" pitchFamily="18" charset="0"/>
                          </a:rPr>
                          <m:t>′</m:t>
                        </m:r>
                      </m:sup>
                    </m:sSup>
                  </m:oMath>
                </a14:m>
                <a:r>
                  <a:rPr lang="en-US" sz="3400" dirty="0"/>
                  <a:t>and </a:t>
                </a:r>
                <a14:m>
                  <m:oMath xmlns:m="http://schemas.openxmlformats.org/officeDocument/2006/math">
                    <m:r>
                      <a:rPr lang="en-US" sz="3400" b="0" i="1" smtClean="0">
                        <a:latin typeface="Cambria Math" panose="02040503050406030204" pitchFamily="18" charset="0"/>
                      </a:rPr>
                      <m:t>𝑀</m:t>
                    </m:r>
                    <m:r>
                      <a:rPr lang="en-US" sz="3400" i="1">
                        <a:latin typeface="Cambria Math" panose="02040503050406030204" pitchFamily="18" charset="0"/>
                      </a:rPr>
                      <m:t>′</m:t>
                    </m:r>
                  </m:oMath>
                </a14:m>
                <a:r>
                  <a:rPr lang="en-US" sz="3400" dirty="0"/>
                  <a:t>.</a:t>
                </a:r>
              </a:p>
              <a:p>
                <a:pPr lvl="1"/>
                <a:r>
                  <a:rPr lang="en-US" sz="3400" dirty="0"/>
                  <a:t>Describe how </a:t>
                </a:r>
                <a:r>
                  <a:rPr lang="en-US" sz="3400" dirty="0" smtClean="0"/>
                  <a:t>a horizontal translation changes </a:t>
                </a:r>
                <a:r>
                  <a:rPr lang="en-US" sz="3400" dirty="0"/>
                  <a:t>the coordinates of the endpoints.</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80321" y="1946366"/>
                <a:ext cx="9613861" cy="3989823"/>
              </a:xfrm>
              <a:blipFill>
                <a:blip r:embed="rId2"/>
                <a:stretch>
                  <a:fillRect l="-1776" t="-3511"/>
                </a:stretch>
              </a:blipFill>
            </p:spPr>
            <p:txBody>
              <a:bodyPr/>
              <a:lstStyle/>
              <a:p>
                <a:r>
                  <a:rPr lang="en-US">
                    <a:noFill/>
                  </a:rPr>
                  <a:t> </a:t>
                </a:r>
              </a:p>
            </p:txBody>
          </p:sp>
        </mc:Fallback>
      </mc:AlternateContent>
    </p:spTree>
    <p:extLst>
      <p:ext uri="{BB962C8B-B14F-4D97-AF65-F5344CB8AC3E}">
        <p14:creationId xmlns:p14="http://schemas.microsoft.com/office/powerpoint/2010/main" val="3219905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X</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√410</a:t>
            </a:r>
            <a:endParaRPr lang="en-US" sz="4800" dirty="0"/>
          </a:p>
        </p:txBody>
      </p:sp>
    </p:spTree>
    <p:extLst>
      <p:ext uri="{BB962C8B-B14F-4D97-AF65-F5344CB8AC3E}">
        <p14:creationId xmlns:p14="http://schemas.microsoft.com/office/powerpoint/2010/main" val="10757109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Y</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a:xfrm>
            <a:off x="1776549" y="1993186"/>
            <a:ext cx="10280469" cy="3599316"/>
          </a:xfrm>
        </p:spPr>
        <p:txBody>
          <a:bodyPr/>
          <a:lstStyle/>
          <a:p>
            <a:pPr marL="0" indent="0">
              <a:buNone/>
            </a:pPr>
            <a:r>
              <a:rPr lang="en-US" sz="4800" dirty="0"/>
              <a:t>Find the value of </a:t>
            </a:r>
            <a:r>
              <a:rPr lang="en-US" sz="4800" i="1" dirty="0"/>
              <a:t>x</a:t>
            </a:r>
            <a:r>
              <a:rPr lang="en-US" sz="4800" dirty="0"/>
              <a:t> and the measurement of all of the angles.</a:t>
            </a:r>
          </a:p>
          <a:p>
            <a:pPr marL="0" indent="0">
              <a:buNone/>
            </a:pPr>
            <a:endParaRPr lang="en-US" dirty="0"/>
          </a:p>
        </p:txBody>
      </p:sp>
      <p:sp>
        <p:nvSpPr>
          <p:cNvPr id="8" name="Rectangle 7"/>
          <p:cNvSpPr/>
          <p:nvPr/>
        </p:nvSpPr>
        <p:spPr>
          <a:xfrm>
            <a:off x="13063" y="3482638"/>
            <a:ext cx="5643154" cy="26125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12212" y="3409374"/>
            <a:ext cx="5499463" cy="2759100"/>
          </a:xfrm>
          <a:prstGeom prst="rect">
            <a:avLst/>
          </a:prstGeom>
          <a:noFill/>
          <a:ln>
            <a:noFill/>
          </a:ln>
        </p:spPr>
      </p:pic>
    </p:spTree>
    <p:extLst>
      <p:ext uri="{BB962C8B-B14F-4D97-AF65-F5344CB8AC3E}">
        <p14:creationId xmlns:p14="http://schemas.microsoft.com/office/powerpoint/2010/main" val="361659418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Y</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lgn="ctr">
              <a:buNone/>
            </a:pPr>
            <a:r>
              <a:rPr lang="en-US" sz="4800" dirty="0" smtClean="0"/>
              <a:t>x = 9</a:t>
            </a:r>
          </a:p>
          <a:p>
            <a:pPr marL="0" indent="0" algn="ctr">
              <a:buNone/>
            </a:pPr>
            <a:r>
              <a:rPr lang="en-US" sz="4800" dirty="0" smtClean="0"/>
              <a:t>58˚, 90˚, 32˚</a:t>
            </a:r>
            <a:endParaRPr lang="en-US" sz="4800" dirty="0"/>
          </a:p>
        </p:txBody>
      </p:sp>
    </p:spTree>
    <p:extLst>
      <p:ext uri="{BB962C8B-B14F-4D97-AF65-F5344CB8AC3E}">
        <p14:creationId xmlns:p14="http://schemas.microsoft.com/office/powerpoint/2010/main" val="208573743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Z</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680321" y="2336873"/>
            <a:ext cx="11233005" cy="3599316"/>
          </a:xfrm>
        </p:spPr>
        <p:txBody>
          <a:bodyPr>
            <a:normAutofit/>
          </a:bodyPr>
          <a:lstStyle/>
          <a:p>
            <a:pPr marL="0" indent="0">
              <a:buNone/>
            </a:pPr>
            <a:r>
              <a:rPr lang="en-US" sz="4800" dirty="0"/>
              <a:t>Calculate the midpoint of a line segment with the endpoints </a:t>
            </a:r>
            <a:r>
              <a:rPr lang="en-US" sz="4800" dirty="0" smtClean="0"/>
              <a:t>(5, -8) </a:t>
            </a:r>
            <a:r>
              <a:rPr lang="en-US" sz="4800" dirty="0"/>
              <a:t>and </a:t>
            </a:r>
            <a:r>
              <a:rPr lang="en-US" sz="4800" dirty="0" smtClean="0"/>
              <a:t>(-21, 14).</a:t>
            </a:r>
            <a:endParaRPr lang="en-US" sz="4800" dirty="0"/>
          </a:p>
        </p:txBody>
      </p:sp>
    </p:spTree>
    <p:extLst>
      <p:ext uri="{BB962C8B-B14F-4D97-AF65-F5344CB8AC3E}">
        <p14:creationId xmlns:p14="http://schemas.microsoft.com/office/powerpoint/2010/main" val="224571005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Z</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(-8, 3)</a:t>
            </a:r>
            <a:endParaRPr lang="en-US" sz="4800" dirty="0"/>
          </a:p>
        </p:txBody>
      </p:sp>
    </p:spTree>
    <p:extLst>
      <p:ext uri="{BB962C8B-B14F-4D97-AF65-F5344CB8AC3E}">
        <p14:creationId xmlns:p14="http://schemas.microsoft.com/office/powerpoint/2010/main" val="91899885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AA</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noAutofit/>
              </a:bodyPr>
              <a:lstStyle/>
              <a:p>
                <a:pPr marL="0" indent="0">
                  <a:buNone/>
                </a:pPr>
                <a:r>
                  <a:rPr lang="en-US" sz="4400" dirty="0" smtClean="0"/>
                  <a:t>The measure of angle </a:t>
                </a:r>
                <a14:m>
                  <m:oMath xmlns:m="http://schemas.openxmlformats.org/officeDocument/2006/math">
                    <m:r>
                      <a:rPr lang="en-US" sz="4400" b="0" i="1" smtClean="0">
                        <a:latin typeface="Cambria Math" panose="02040503050406030204" pitchFamily="18" charset="0"/>
                      </a:rPr>
                      <m:t>𝑃</m:t>
                    </m:r>
                  </m:oMath>
                </a14:m>
                <a:r>
                  <a:rPr lang="en-US" sz="4400" dirty="0"/>
                  <a:t> is </a:t>
                </a:r>
                <a14:m>
                  <m:oMath xmlns:m="http://schemas.openxmlformats.org/officeDocument/2006/math">
                    <m:r>
                      <a:rPr lang="en-US" sz="4400" b="0" i="1" smtClean="0">
                        <a:latin typeface="Cambria Math" panose="02040503050406030204" pitchFamily="18" charset="0"/>
                      </a:rPr>
                      <m:t>71</m:t>
                    </m:r>
                    <m:r>
                      <a:rPr lang="en-US" sz="4400" i="1">
                        <a:latin typeface="Cambria Math" panose="02040503050406030204" pitchFamily="18" charset="0"/>
                      </a:rPr>
                      <m:t>˚</m:t>
                    </m:r>
                  </m:oMath>
                </a14:m>
                <a:r>
                  <a:rPr lang="en-US" sz="4400" dirty="0"/>
                  <a:t>.</a:t>
                </a:r>
              </a:p>
              <a:p>
                <a:pPr lvl="1"/>
                <a:r>
                  <a:rPr lang="en-US" sz="4400" dirty="0"/>
                  <a:t>What is the measure of an angle that is complementary to </a:t>
                </a:r>
                <a14:m>
                  <m:oMath xmlns:m="http://schemas.openxmlformats.org/officeDocument/2006/math">
                    <m:r>
                      <a:rPr lang="en-US" sz="4400" i="1">
                        <a:latin typeface="Cambria Math" panose="02040503050406030204" pitchFamily="18" charset="0"/>
                      </a:rPr>
                      <m:t>∠</m:t>
                    </m:r>
                    <m:r>
                      <a:rPr lang="en-US" sz="4400" b="0" i="1" smtClean="0">
                        <a:latin typeface="Cambria Math" panose="02040503050406030204" pitchFamily="18" charset="0"/>
                      </a:rPr>
                      <m:t>𝑃</m:t>
                    </m:r>
                  </m:oMath>
                </a14:m>
                <a:r>
                  <a:rPr lang="en-US" sz="4400" dirty="0"/>
                  <a:t>?</a:t>
                </a:r>
              </a:p>
              <a:p>
                <a:pPr lvl="1"/>
                <a:r>
                  <a:rPr lang="en-US" sz="4400" dirty="0"/>
                  <a:t>What is the measure of an angle that is supplementary to </a:t>
                </a:r>
                <a14:m>
                  <m:oMath xmlns:m="http://schemas.openxmlformats.org/officeDocument/2006/math">
                    <m:r>
                      <a:rPr lang="en-US" sz="4400" i="1">
                        <a:latin typeface="Cambria Math" panose="02040503050406030204" pitchFamily="18" charset="0"/>
                      </a:rPr>
                      <m:t>∠</m:t>
                    </m:r>
                    <m:r>
                      <a:rPr lang="en-US" sz="4400" b="0" i="1" smtClean="0">
                        <a:latin typeface="Cambria Math" panose="02040503050406030204" pitchFamily="18" charset="0"/>
                      </a:rPr>
                      <m:t>𝑃</m:t>
                    </m:r>
                  </m:oMath>
                </a14:m>
                <a:r>
                  <a:rPr lang="en-US" sz="4400" dirty="0"/>
                  <a:t>?</a:t>
                </a:r>
              </a:p>
              <a:p>
                <a:pPr marL="0" indent="0">
                  <a:buNone/>
                </a:pPr>
                <a:endParaRPr lang="en-US" sz="4400" dirty="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a:blip r:embed="rId2"/>
                <a:stretch>
                  <a:fillRect l="-2600" t="-5245"/>
                </a:stretch>
              </a:blipFill>
            </p:spPr>
            <p:txBody>
              <a:bodyPr/>
              <a:lstStyle/>
              <a:p>
                <a:r>
                  <a:rPr lang="en-US">
                    <a:noFill/>
                  </a:rPr>
                  <a:t> </a:t>
                </a:r>
              </a:p>
            </p:txBody>
          </p:sp>
        </mc:Fallback>
      </mc:AlternateContent>
    </p:spTree>
    <p:extLst>
      <p:ext uri="{BB962C8B-B14F-4D97-AF65-F5344CB8AC3E}">
        <p14:creationId xmlns:p14="http://schemas.microsoft.com/office/powerpoint/2010/main" val="117277713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AA</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19˚ &amp; 109˚</a:t>
            </a:r>
            <a:endParaRPr lang="en-US" sz="4800" dirty="0"/>
          </a:p>
        </p:txBody>
      </p:sp>
    </p:spTree>
    <p:extLst>
      <p:ext uri="{BB962C8B-B14F-4D97-AF65-F5344CB8AC3E}">
        <p14:creationId xmlns:p14="http://schemas.microsoft.com/office/powerpoint/2010/main" val="331042805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AB</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buNone/>
            </a:pPr>
            <a:r>
              <a:rPr lang="en-US" sz="4800" dirty="0" smtClean="0"/>
              <a:t>Janet </a:t>
            </a:r>
            <a:r>
              <a:rPr lang="en-US" sz="4800" dirty="0"/>
              <a:t>bisects angle PQR.  She labels a point on the bisector as S.  Angle PQR is 146˚.  What is the measure of angles PQS and SQR?</a:t>
            </a:r>
          </a:p>
        </p:txBody>
      </p:sp>
    </p:spTree>
    <p:extLst>
      <p:ext uri="{BB962C8B-B14F-4D97-AF65-F5344CB8AC3E}">
        <p14:creationId xmlns:p14="http://schemas.microsoft.com/office/powerpoint/2010/main" val="396762276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AB</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6" name="Content Placeholder 5"/>
          <p:cNvSpPr>
            <a:spLocks noGrp="1"/>
          </p:cNvSpPr>
          <p:nvPr>
            <p:ph idx="1"/>
          </p:nvPr>
        </p:nvSpPr>
        <p:spPr/>
        <p:txBody>
          <a:bodyPr>
            <a:normAutofit/>
          </a:bodyPr>
          <a:lstStyle/>
          <a:p>
            <a:pPr marL="0" indent="0" algn="ctr">
              <a:buNone/>
            </a:pPr>
            <a:r>
              <a:rPr lang="en-US" sz="4800" dirty="0" smtClean="0"/>
              <a:t>73˚</a:t>
            </a:r>
            <a:endParaRPr lang="en-US" sz="4800" dirty="0"/>
          </a:p>
        </p:txBody>
      </p:sp>
    </p:spTree>
    <p:extLst>
      <p:ext uri="{BB962C8B-B14F-4D97-AF65-F5344CB8AC3E}">
        <p14:creationId xmlns:p14="http://schemas.microsoft.com/office/powerpoint/2010/main" val="78558796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AC</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4728754" y="2244540"/>
            <a:ext cx="7463246" cy="3599316"/>
          </a:xfrm>
        </p:spPr>
        <p:txBody>
          <a:bodyPr>
            <a:normAutofit/>
          </a:bodyPr>
          <a:lstStyle/>
          <a:p>
            <a:pPr marL="0" indent="0">
              <a:buNone/>
            </a:pPr>
            <a:r>
              <a:rPr lang="en-US" sz="4800" dirty="0"/>
              <a:t>Given the figure, m∠1=117˚, determine the m∠7 and provide the theorem or postulate you used.</a:t>
            </a:r>
            <a:endParaRPr lang="en-US"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17566" y="1834166"/>
            <a:ext cx="4846320" cy="4420064"/>
          </a:xfrm>
          <a:prstGeom prst="rect">
            <a:avLst/>
          </a:prstGeom>
          <a:noFill/>
          <a:ln>
            <a:noFill/>
          </a:ln>
        </p:spPr>
      </p:pic>
    </p:spTree>
    <p:extLst>
      <p:ext uri="{BB962C8B-B14F-4D97-AF65-F5344CB8AC3E}">
        <p14:creationId xmlns:p14="http://schemas.microsoft.com/office/powerpoint/2010/main" val="1813285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B</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169816" y="2336873"/>
            <a:ext cx="12022183" cy="3599316"/>
          </a:xfrm>
        </p:spPr>
        <p:txBody>
          <a:bodyPr>
            <a:normAutofit/>
          </a:bodyPr>
          <a:lstStyle/>
          <a:p>
            <a:pPr marL="0" indent="0" algn="ctr">
              <a:buNone/>
            </a:pPr>
            <a:r>
              <a:rPr lang="en-US" sz="4800" dirty="0" smtClean="0"/>
              <a:t>L’(2, 2) &amp; M’(8, 7)</a:t>
            </a:r>
          </a:p>
          <a:p>
            <a:pPr marL="0" indent="0" algn="ctr">
              <a:buNone/>
            </a:pPr>
            <a:r>
              <a:rPr lang="en-US" sz="4800" dirty="0" smtClean="0"/>
              <a:t>Horizontal translations change the </a:t>
            </a:r>
            <a:r>
              <a:rPr lang="en-US" sz="4800" i="1" dirty="0" smtClean="0"/>
              <a:t>x</a:t>
            </a:r>
            <a:r>
              <a:rPr lang="en-US" sz="4800" dirty="0" smtClean="0"/>
              <a:t>-value by adding (right) or subtracting (left) the translation</a:t>
            </a:r>
            <a:endParaRPr lang="en-US" sz="4800" dirty="0"/>
          </a:p>
        </p:txBody>
      </p:sp>
    </p:spTree>
    <p:extLst>
      <p:ext uri="{BB962C8B-B14F-4D97-AF65-F5344CB8AC3E}">
        <p14:creationId xmlns:p14="http://schemas.microsoft.com/office/powerpoint/2010/main" val="21988386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AC</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117˚</a:t>
            </a:r>
          </a:p>
          <a:p>
            <a:pPr marL="0" indent="0" algn="ctr">
              <a:buNone/>
            </a:pPr>
            <a:r>
              <a:rPr lang="en-US" sz="4800" dirty="0" smtClean="0"/>
              <a:t>Corresponding Angles Postulate</a:t>
            </a:r>
            <a:endParaRPr lang="en-US" sz="4800" dirty="0"/>
          </a:p>
        </p:txBody>
      </p:sp>
    </p:spTree>
    <p:extLst>
      <p:ext uri="{BB962C8B-B14F-4D97-AF65-F5344CB8AC3E}">
        <p14:creationId xmlns:p14="http://schemas.microsoft.com/office/powerpoint/2010/main" val="31175553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AD</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a:xfrm>
                <a:off x="680321" y="1946366"/>
                <a:ext cx="9613861" cy="3989823"/>
              </a:xfrm>
            </p:spPr>
            <p:txBody>
              <a:bodyPr>
                <a:noAutofit/>
              </a:bodyPr>
              <a:lstStyle/>
              <a:p>
                <a:pPr marL="0" indent="0">
                  <a:buNone/>
                </a:pPr>
                <a:r>
                  <a:rPr lang="en-US" sz="3400" dirty="0" smtClean="0"/>
                  <a:t>Daryl draws line segment DE with coordinates of D(-6,2) and E(-3,4).  He translates the line segment 5 units up and 4 units right.  He names this line segment D'E'.</a:t>
                </a:r>
                <a:endParaRPr lang="en-US" sz="3400" dirty="0"/>
              </a:p>
              <a:p>
                <a:pPr lvl="1"/>
                <a:r>
                  <a:rPr lang="en-US" sz="3400" dirty="0" smtClean="0"/>
                  <a:t>Identify </a:t>
                </a:r>
                <a:r>
                  <a:rPr lang="en-US" sz="3400" dirty="0"/>
                  <a:t>the new coordinates of </a:t>
                </a:r>
                <a14:m>
                  <m:oMath xmlns:m="http://schemas.openxmlformats.org/officeDocument/2006/math">
                    <m:sSup>
                      <m:sSupPr>
                        <m:ctrlPr>
                          <a:rPr lang="en-US" sz="3400" i="1">
                            <a:latin typeface="Cambria Math" panose="02040503050406030204" pitchFamily="18" charset="0"/>
                          </a:rPr>
                        </m:ctrlPr>
                      </m:sSupPr>
                      <m:e>
                        <m:r>
                          <a:rPr lang="en-US" sz="3400" b="0" i="1" smtClean="0">
                            <a:latin typeface="Cambria Math" panose="02040503050406030204" pitchFamily="18" charset="0"/>
                          </a:rPr>
                          <m:t>𝐷</m:t>
                        </m:r>
                      </m:e>
                      <m:sup>
                        <m:r>
                          <a:rPr lang="en-US" sz="3400" i="1">
                            <a:latin typeface="Cambria Math" panose="02040503050406030204" pitchFamily="18" charset="0"/>
                          </a:rPr>
                          <m:t>′</m:t>
                        </m:r>
                      </m:sup>
                    </m:sSup>
                  </m:oMath>
                </a14:m>
                <a:r>
                  <a:rPr lang="en-US" sz="3400" dirty="0"/>
                  <a:t>and </a:t>
                </a:r>
                <a14:m>
                  <m:oMath xmlns:m="http://schemas.openxmlformats.org/officeDocument/2006/math">
                    <m:r>
                      <a:rPr lang="en-US" sz="3400" b="0" i="1" smtClean="0">
                        <a:latin typeface="Cambria Math" panose="02040503050406030204" pitchFamily="18" charset="0"/>
                      </a:rPr>
                      <m:t>𝐸</m:t>
                    </m:r>
                    <m:r>
                      <a:rPr lang="en-US" sz="3400" i="1">
                        <a:latin typeface="Cambria Math" panose="02040503050406030204" pitchFamily="18" charset="0"/>
                      </a:rPr>
                      <m:t>′</m:t>
                    </m:r>
                  </m:oMath>
                </a14:m>
                <a:r>
                  <a:rPr lang="en-US" sz="3400" dirty="0"/>
                  <a:t>.</a:t>
                </a:r>
              </a:p>
              <a:p>
                <a:pPr lvl="1"/>
                <a:r>
                  <a:rPr lang="en-US" sz="3400" dirty="0"/>
                  <a:t>Describe how a vertical </a:t>
                </a:r>
                <a:r>
                  <a:rPr lang="en-US" sz="3400" dirty="0" smtClean="0"/>
                  <a:t>translation and a horizontal translation change </a:t>
                </a:r>
                <a:r>
                  <a:rPr lang="en-US" sz="3400" dirty="0"/>
                  <a:t>the coordinates of the endpoints.</a:t>
                </a:r>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xfrm>
                <a:off x="680321" y="1946366"/>
                <a:ext cx="9613861" cy="3989823"/>
              </a:xfrm>
              <a:blipFill>
                <a:blip r:embed="rId2"/>
                <a:stretch>
                  <a:fillRect l="-1776" t="-3511" r="-2727" b="-5344"/>
                </a:stretch>
              </a:blipFill>
            </p:spPr>
            <p:txBody>
              <a:bodyPr/>
              <a:lstStyle/>
              <a:p>
                <a:r>
                  <a:rPr lang="en-US">
                    <a:noFill/>
                  </a:rPr>
                  <a:t> </a:t>
                </a:r>
              </a:p>
            </p:txBody>
          </p:sp>
        </mc:Fallback>
      </mc:AlternateContent>
    </p:spTree>
    <p:extLst>
      <p:ext uri="{BB962C8B-B14F-4D97-AF65-F5344CB8AC3E}">
        <p14:creationId xmlns:p14="http://schemas.microsoft.com/office/powerpoint/2010/main" val="39490633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AD</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a:xfrm>
            <a:off x="169816" y="1985554"/>
            <a:ext cx="12022183" cy="3950635"/>
          </a:xfrm>
        </p:spPr>
        <p:txBody>
          <a:bodyPr>
            <a:normAutofit/>
          </a:bodyPr>
          <a:lstStyle/>
          <a:p>
            <a:pPr marL="0" indent="0" algn="ctr">
              <a:buNone/>
            </a:pPr>
            <a:r>
              <a:rPr lang="en-US" sz="4800" dirty="0" smtClean="0"/>
              <a:t>D’(-2, 7) &amp; E’(1, 9)</a:t>
            </a:r>
          </a:p>
          <a:p>
            <a:pPr marL="0" indent="0" algn="ctr">
              <a:buNone/>
            </a:pPr>
            <a:r>
              <a:rPr lang="en-US" sz="4800" dirty="0" smtClean="0"/>
              <a:t>Horizontal translations change the </a:t>
            </a:r>
            <a:r>
              <a:rPr lang="en-US" sz="4800" i="1" dirty="0" smtClean="0"/>
              <a:t>x</a:t>
            </a:r>
            <a:r>
              <a:rPr lang="en-US" sz="4800" dirty="0" smtClean="0"/>
              <a:t>-value </a:t>
            </a:r>
            <a:r>
              <a:rPr lang="en-US" sz="4800" u="sng" dirty="0" smtClean="0"/>
              <a:t>by adding (right) or subtracting (left</a:t>
            </a:r>
            <a:r>
              <a:rPr lang="en-US" sz="4800" dirty="0" smtClean="0"/>
              <a:t>), while vertical </a:t>
            </a:r>
            <a:r>
              <a:rPr lang="en-US" sz="4800" dirty="0"/>
              <a:t>translations change the </a:t>
            </a:r>
            <a:r>
              <a:rPr lang="en-US" sz="4800" i="1" dirty="0" smtClean="0"/>
              <a:t>y</a:t>
            </a:r>
            <a:r>
              <a:rPr lang="en-US" sz="4800" dirty="0" smtClean="0"/>
              <a:t>-value </a:t>
            </a:r>
            <a:r>
              <a:rPr lang="en-US" sz="4800" dirty="0"/>
              <a:t>by adding </a:t>
            </a:r>
            <a:r>
              <a:rPr lang="en-US" sz="4800" dirty="0" smtClean="0"/>
              <a:t>(up) </a:t>
            </a:r>
            <a:r>
              <a:rPr lang="en-US" sz="4800" dirty="0"/>
              <a:t>or subtracting </a:t>
            </a:r>
            <a:r>
              <a:rPr lang="en-US" sz="4800" dirty="0" smtClean="0"/>
              <a:t>(down)</a:t>
            </a:r>
            <a:endParaRPr lang="en-US" sz="4800" dirty="0"/>
          </a:p>
        </p:txBody>
      </p:sp>
    </p:spTree>
    <p:extLst>
      <p:ext uri="{BB962C8B-B14F-4D97-AF65-F5344CB8AC3E}">
        <p14:creationId xmlns:p14="http://schemas.microsoft.com/office/powerpoint/2010/main" val="2449251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C</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buNone/>
            </a:pPr>
            <a:r>
              <a:rPr lang="en-US" sz="4800" dirty="0"/>
              <a:t>Calculate the midpoint of a line segment with the endpoints (19,7) and (3,15).</a:t>
            </a:r>
          </a:p>
        </p:txBody>
      </p:sp>
    </p:spTree>
    <p:extLst>
      <p:ext uri="{BB962C8B-B14F-4D97-AF65-F5344CB8AC3E}">
        <p14:creationId xmlns:p14="http://schemas.microsoft.com/office/powerpoint/2010/main" val="3448240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Question C</a:t>
            </a:r>
            <a:endParaRPr lang="en-US" dirty="0"/>
          </a:p>
        </p:txBody>
      </p:sp>
      <p:sp>
        <p:nvSpPr>
          <p:cNvPr id="4" name="Rectangle 3"/>
          <p:cNvSpPr/>
          <p:nvPr/>
        </p:nvSpPr>
        <p:spPr>
          <a:xfrm>
            <a:off x="0" y="5751523"/>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normAutofit/>
          </a:bodyPr>
          <a:lstStyle/>
          <a:p>
            <a:pPr marL="0" indent="0" algn="ctr">
              <a:buNone/>
            </a:pPr>
            <a:r>
              <a:rPr lang="en-US" sz="4800" dirty="0" smtClean="0"/>
              <a:t>(11, 11)</a:t>
            </a:r>
            <a:endParaRPr lang="en-US" sz="4800" dirty="0"/>
          </a:p>
        </p:txBody>
      </p:sp>
    </p:spTree>
    <p:extLst>
      <p:ext uri="{BB962C8B-B14F-4D97-AF65-F5344CB8AC3E}">
        <p14:creationId xmlns:p14="http://schemas.microsoft.com/office/powerpoint/2010/main" val="107639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D</a:t>
            </a:r>
            <a:endParaRPr lang="en-US" dirty="0"/>
          </a:p>
        </p:txBody>
      </p:sp>
      <p:sp>
        <p:nvSpPr>
          <p:cNvPr id="4" name="Rectangle 3"/>
          <p:cNvSpPr/>
          <p:nvPr/>
        </p:nvSpPr>
        <p:spPr>
          <a:xfrm>
            <a:off x="0" y="6254230"/>
            <a:ext cx="12192000" cy="369332"/>
          </a:xfrm>
          <a:prstGeom prst="rect">
            <a:avLst/>
          </a:prstGeom>
        </p:spPr>
        <p:txBody>
          <a:bodyPr wrap="square">
            <a:spAutoFit/>
          </a:bodyPr>
          <a:lstStyle/>
          <a:p>
            <a:pPr lvl="1"/>
            <a:r>
              <a:rPr lang="en-US" b="1" dirty="0"/>
              <a:t>Black = Positive </a:t>
            </a:r>
            <a:r>
              <a:rPr lang="en-US" b="1" dirty="0" smtClean="0"/>
              <a:t>numbers; Red </a:t>
            </a:r>
            <a:r>
              <a:rPr lang="en-US" b="1" dirty="0"/>
              <a:t>= Negative </a:t>
            </a:r>
            <a:r>
              <a:rPr lang="en-US" b="1" dirty="0" smtClean="0"/>
              <a:t>Numbers; Ace = 1; Jack = 10; Queen = 10; King = 10</a:t>
            </a:r>
            <a:endParaRPr lang="en-US" b="1" dirty="0"/>
          </a:p>
        </p:txBody>
      </p:sp>
      <p:sp>
        <p:nvSpPr>
          <p:cNvPr id="5" name="Content Placeholder 4"/>
          <p:cNvSpPr>
            <a:spLocks noGrp="1"/>
          </p:cNvSpPr>
          <p:nvPr>
            <p:ph idx="1"/>
          </p:nvPr>
        </p:nvSpPr>
        <p:spPr/>
        <p:txBody>
          <a:bodyPr/>
          <a:lstStyle/>
          <a:p>
            <a:pPr marL="0" indent="0">
              <a:buNone/>
            </a:pPr>
            <a:r>
              <a:rPr lang="en-US" sz="4800" dirty="0"/>
              <a:t>Marcos bisects angle </a:t>
            </a:r>
            <a:r>
              <a:rPr lang="en-US" sz="4800" i="1" dirty="0"/>
              <a:t>ABC</a:t>
            </a:r>
            <a:r>
              <a:rPr lang="en-US" sz="4800" dirty="0"/>
              <a:t>.  He labels a point on the bisector as </a:t>
            </a:r>
            <a:r>
              <a:rPr lang="en-US" sz="4800" i="1" dirty="0"/>
              <a:t>D</a:t>
            </a:r>
            <a:r>
              <a:rPr lang="en-US" sz="4800" dirty="0"/>
              <a:t>.  Angle </a:t>
            </a:r>
            <a:r>
              <a:rPr lang="en-US" sz="4800" i="1" dirty="0"/>
              <a:t>ABC</a:t>
            </a:r>
            <a:r>
              <a:rPr lang="en-US" sz="4800" dirty="0"/>
              <a:t> is 82˚.  What is the measure of angles </a:t>
            </a:r>
            <a:r>
              <a:rPr lang="en-US" sz="4800" i="1" dirty="0"/>
              <a:t>ABD</a:t>
            </a:r>
            <a:r>
              <a:rPr lang="en-US" sz="4800" dirty="0"/>
              <a:t> and </a:t>
            </a:r>
            <a:r>
              <a:rPr lang="en-US" sz="4800" i="1" dirty="0"/>
              <a:t>DBC?</a:t>
            </a:r>
            <a:endParaRPr lang="en-US" sz="4800" dirty="0"/>
          </a:p>
        </p:txBody>
      </p:sp>
    </p:spTree>
    <p:extLst>
      <p:ext uri="{BB962C8B-B14F-4D97-AF65-F5344CB8AC3E}">
        <p14:creationId xmlns:p14="http://schemas.microsoft.com/office/powerpoint/2010/main" val="1556294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1409</TotalTime>
  <Words>2733</Words>
  <Application>Microsoft Office PowerPoint</Application>
  <PresentationFormat>Widescreen</PresentationFormat>
  <Paragraphs>219</Paragraphs>
  <Slides>62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62</vt:i4>
      </vt:variant>
    </vt:vector>
  </HeadingPairs>
  <TitlesOfParts>
    <vt:vector size="67" baseType="lpstr">
      <vt:lpstr>Arial</vt:lpstr>
      <vt:lpstr>Calibri</vt:lpstr>
      <vt:lpstr>Cambria Math</vt:lpstr>
      <vt:lpstr>Trebuchet MS</vt:lpstr>
      <vt:lpstr>Berlin</vt:lpstr>
      <vt:lpstr>Unit 5 Review Game</vt:lpstr>
      <vt:lpstr>The Rules</vt:lpstr>
      <vt:lpstr>Question A</vt:lpstr>
      <vt:lpstr>Answer: Question A</vt:lpstr>
      <vt:lpstr>Question B</vt:lpstr>
      <vt:lpstr>Answer: Question B</vt:lpstr>
      <vt:lpstr>Question C</vt:lpstr>
      <vt:lpstr>Answer: Question C</vt:lpstr>
      <vt:lpstr>Question D</vt:lpstr>
      <vt:lpstr>Answer: Question D</vt:lpstr>
      <vt:lpstr>Question E</vt:lpstr>
      <vt:lpstr>Answer: Question E</vt:lpstr>
      <vt:lpstr>Question F</vt:lpstr>
      <vt:lpstr>Answer: Question F</vt:lpstr>
      <vt:lpstr>Question G</vt:lpstr>
      <vt:lpstr>Answer: Question G</vt:lpstr>
      <vt:lpstr>Question H</vt:lpstr>
      <vt:lpstr>Answer: Question H</vt:lpstr>
      <vt:lpstr>Question I</vt:lpstr>
      <vt:lpstr>Answer: Question I</vt:lpstr>
      <vt:lpstr>Question J</vt:lpstr>
      <vt:lpstr>Answer: Question J</vt:lpstr>
      <vt:lpstr>Question K</vt:lpstr>
      <vt:lpstr>Answer: Question K</vt:lpstr>
      <vt:lpstr>Question L</vt:lpstr>
      <vt:lpstr>Answer: Question L</vt:lpstr>
      <vt:lpstr>Question M</vt:lpstr>
      <vt:lpstr>Answer: Question M</vt:lpstr>
      <vt:lpstr>Question N</vt:lpstr>
      <vt:lpstr>Answer: Question N</vt:lpstr>
      <vt:lpstr>Question O</vt:lpstr>
      <vt:lpstr>Answer: Question O</vt:lpstr>
      <vt:lpstr>Question P</vt:lpstr>
      <vt:lpstr>Answer: Question P</vt:lpstr>
      <vt:lpstr>Question Q</vt:lpstr>
      <vt:lpstr>Answer: Question Q</vt:lpstr>
      <vt:lpstr>Question R</vt:lpstr>
      <vt:lpstr>Answer: Question R</vt:lpstr>
      <vt:lpstr>Question S</vt:lpstr>
      <vt:lpstr>Answer: Question S</vt:lpstr>
      <vt:lpstr>Question T</vt:lpstr>
      <vt:lpstr>Answer: Question T</vt:lpstr>
      <vt:lpstr>Question U</vt:lpstr>
      <vt:lpstr>Answer: Question U</vt:lpstr>
      <vt:lpstr>Question V</vt:lpstr>
      <vt:lpstr>Answer: Question V</vt:lpstr>
      <vt:lpstr>Question W</vt:lpstr>
      <vt:lpstr>Answer: Question W</vt:lpstr>
      <vt:lpstr>Question X</vt:lpstr>
      <vt:lpstr>Answer: Question X</vt:lpstr>
      <vt:lpstr>Question Y</vt:lpstr>
      <vt:lpstr>Answer: Question Y</vt:lpstr>
      <vt:lpstr>Question Z</vt:lpstr>
      <vt:lpstr>Answer: Question Z</vt:lpstr>
      <vt:lpstr>Question AA</vt:lpstr>
      <vt:lpstr>Answer: Question AA</vt:lpstr>
      <vt:lpstr>Question AB</vt:lpstr>
      <vt:lpstr>Answer: Question AB</vt:lpstr>
      <vt:lpstr>Question AC</vt:lpstr>
      <vt:lpstr>Answer: Question AC</vt:lpstr>
      <vt:lpstr>Question AD</vt:lpstr>
      <vt:lpstr>Answer: Question 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Review Game</dc:title>
  <dc:creator>Lisa Grosvenor</dc:creator>
  <cp:lastModifiedBy>Lisa Grosvenor</cp:lastModifiedBy>
  <cp:revision>30</cp:revision>
  <cp:lastPrinted>2017-02-09T18:05:32Z</cp:lastPrinted>
  <dcterms:created xsi:type="dcterms:W3CDTF">2016-12-09T15:00:19Z</dcterms:created>
  <dcterms:modified xsi:type="dcterms:W3CDTF">2017-02-09T23:05:18Z</dcterms:modified>
</cp:coreProperties>
</file>