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60"/>
  </p:handoutMasterIdLst>
  <p:sldIdLst>
    <p:sldId id="256" r:id="rId2"/>
    <p:sldId id="257" r:id="rId3"/>
    <p:sldId id="325" r:id="rId4"/>
    <p:sldId id="326" r:id="rId5"/>
    <p:sldId id="317" r:id="rId6"/>
    <p:sldId id="318" r:id="rId7"/>
    <p:sldId id="275" r:id="rId8"/>
    <p:sldId id="276" r:id="rId9"/>
    <p:sldId id="313" r:id="rId10"/>
    <p:sldId id="314" r:id="rId11"/>
    <p:sldId id="348" r:id="rId12"/>
    <p:sldId id="349" r:id="rId13"/>
    <p:sldId id="273" r:id="rId14"/>
    <p:sldId id="274" r:id="rId15"/>
    <p:sldId id="268" r:id="rId16"/>
    <p:sldId id="269" r:id="rId17"/>
    <p:sldId id="309" r:id="rId18"/>
    <p:sldId id="312" r:id="rId19"/>
    <p:sldId id="310" r:id="rId20"/>
    <p:sldId id="308" r:id="rId21"/>
    <p:sldId id="315" r:id="rId22"/>
    <p:sldId id="316" r:id="rId23"/>
    <p:sldId id="307" r:id="rId24"/>
    <p:sldId id="311" r:id="rId25"/>
    <p:sldId id="277" r:id="rId26"/>
    <p:sldId id="278" r:id="rId27"/>
    <p:sldId id="319" r:id="rId28"/>
    <p:sldId id="320" r:id="rId29"/>
    <p:sldId id="281" r:id="rId30"/>
    <p:sldId id="282" r:id="rId31"/>
    <p:sldId id="321" r:id="rId32"/>
    <p:sldId id="322" r:id="rId33"/>
    <p:sldId id="323" r:id="rId34"/>
    <p:sldId id="324" r:id="rId35"/>
    <p:sldId id="279" r:id="rId36"/>
    <p:sldId id="280" r:id="rId37"/>
    <p:sldId id="327" r:id="rId38"/>
    <p:sldId id="328" r:id="rId39"/>
    <p:sldId id="329" r:id="rId40"/>
    <p:sldId id="330" r:id="rId41"/>
    <p:sldId id="354" r:id="rId42"/>
    <p:sldId id="355" r:id="rId43"/>
    <p:sldId id="352" r:id="rId44"/>
    <p:sldId id="353" r:id="rId45"/>
    <p:sldId id="333" r:id="rId46"/>
    <p:sldId id="334" r:id="rId47"/>
    <p:sldId id="350" r:id="rId48"/>
    <p:sldId id="351" r:id="rId49"/>
    <p:sldId id="336" r:id="rId50"/>
    <p:sldId id="337" r:id="rId51"/>
    <p:sldId id="331" r:id="rId52"/>
    <p:sldId id="332" r:id="rId53"/>
    <p:sldId id="340" r:id="rId54"/>
    <p:sldId id="341" r:id="rId55"/>
    <p:sldId id="342" r:id="rId56"/>
    <p:sldId id="343" r:id="rId57"/>
    <p:sldId id="344" r:id="rId58"/>
    <p:sldId id="345" r:id="rId59"/>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F26D34E0-97CD-44B6-AC91-A02C7706D026}" type="datetimeFigureOut">
              <a:rPr lang="en-US" smtClean="0"/>
              <a:t>3/14/2017</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3E392B7-942B-45AC-9690-A350BDE2EE23}" type="slidenum">
              <a:rPr lang="en-US" smtClean="0"/>
              <a:t>‹#›</a:t>
            </a:fld>
            <a:endParaRPr lang="en-US"/>
          </a:p>
        </p:txBody>
      </p:sp>
    </p:spTree>
    <p:extLst>
      <p:ext uri="{BB962C8B-B14F-4D97-AF65-F5344CB8AC3E}">
        <p14:creationId xmlns:p14="http://schemas.microsoft.com/office/powerpoint/2010/main" val="36654132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3/14/2017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3/14/2017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a:t>
            </a:r>
            <a:r>
              <a:rPr lang="en-US" dirty="0" smtClean="0"/>
              <a:t>6 </a:t>
            </a:r>
            <a:r>
              <a:rPr lang="en-US" dirty="0" smtClean="0"/>
              <a:t>Review Game</a:t>
            </a:r>
            <a:endParaRPr lang="en-US" dirty="0"/>
          </a:p>
        </p:txBody>
      </p:sp>
    </p:spTree>
    <p:extLst>
      <p:ext uri="{BB962C8B-B14F-4D97-AF65-F5344CB8AC3E}">
        <p14:creationId xmlns:p14="http://schemas.microsoft.com/office/powerpoint/2010/main" val="1377788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D</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6" name="Content Placeholder 5"/>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1</m:t>
                          </m:r>
                        </m:num>
                        <m:den>
                          <m:r>
                            <a:rPr lang="en-US" sz="4800" b="0" i="1" smtClean="0">
                              <a:latin typeface="Cambria Math" panose="02040503050406030204" pitchFamily="18" charset="0"/>
                            </a:rPr>
                            <m:t>2</m:t>
                          </m:r>
                        </m:den>
                      </m:f>
                    </m:oMath>
                  </m:oMathPara>
                </a14:m>
                <a:endParaRPr lang="en-US" sz="4800" dirty="0"/>
              </a:p>
            </p:txBody>
          </p:sp>
        </mc:Choice>
        <mc:Fallback>
          <p:sp>
            <p:nvSpPr>
              <p:cNvPr id="6" name="Content Placeholder 5"/>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39932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E</a:t>
            </a:r>
            <a:endParaRPr lang="en-US" dirty="0"/>
          </a:p>
        </p:txBody>
      </p:sp>
      <p:sp>
        <p:nvSpPr>
          <p:cNvPr id="4" name="Rectangle 3"/>
          <p:cNvSpPr/>
          <p:nvPr/>
        </p:nvSpPr>
        <p:spPr>
          <a:xfrm>
            <a:off x="0" y="629390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681075" y="500502"/>
            <a:ext cx="6613107" cy="5250218"/>
          </a:xfrm>
          <a:prstGeom prst="rect">
            <a:avLst/>
          </a:prstGeom>
        </p:spPr>
      </p:pic>
    </p:spTree>
    <p:extLst>
      <p:ext uri="{BB962C8B-B14F-4D97-AF65-F5344CB8AC3E}">
        <p14:creationId xmlns:p14="http://schemas.microsoft.com/office/powerpoint/2010/main" val="1602293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E</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5 </a:t>
            </a:r>
            <a:r>
              <a:rPr lang="en-US" sz="4800" dirty="0" err="1" smtClean="0"/>
              <a:t>yd</a:t>
            </a:r>
            <a:endParaRPr lang="en-US" sz="4800" dirty="0"/>
          </a:p>
          <a:p>
            <a:pPr marL="0" indent="0">
              <a:buNone/>
            </a:pPr>
            <a:endParaRPr lang="en-US" sz="4800" dirty="0"/>
          </a:p>
        </p:txBody>
      </p:sp>
    </p:spTree>
    <p:extLst>
      <p:ext uri="{BB962C8B-B14F-4D97-AF65-F5344CB8AC3E}">
        <p14:creationId xmlns:p14="http://schemas.microsoft.com/office/powerpoint/2010/main" val="2442776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F</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478212" y="982133"/>
            <a:ext cx="7420463" cy="4325673"/>
          </a:xfrm>
          <a:prstGeom prst="rect">
            <a:avLst/>
          </a:prstGeom>
        </p:spPr>
      </p:pic>
    </p:spTree>
    <p:extLst>
      <p:ext uri="{BB962C8B-B14F-4D97-AF65-F5344CB8AC3E}">
        <p14:creationId xmlns:p14="http://schemas.microsoft.com/office/powerpoint/2010/main" val="4097007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F</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Translation </a:t>
            </a:r>
          </a:p>
          <a:p>
            <a:pPr marL="0" indent="0" algn="ctr">
              <a:buNone/>
            </a:pPr>
            <a:r>
              <a:rPr lang="en-US" sz="4800" dirty="0" smtClean="0"/>
              <a:t>(down 2, right 7)</a:t>
            </a:r>
            <a:endParaRPr lang="en-US" sz="4800" dirty="0"/>
          </a:p>
        </p:txBody>
      </p:sp>
    </p:spTree>
    <p:extLst>
      <p:ext uri="{BB962C8B-B14F-4D97-AF65-F5344CB8AC3E}">
        <p14:creationId xmlns:p14="http://schemas.microsoft.com/office/powerpoint/2010/main" val="3469718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G</a:t>
            </a:r>
            <a:endParaRPr lang="en-US" dirty="0"/>
          </a:p>
        </p:txBody>
      </p:sp>
      <p:sp>
        <p:nvSpPr>
          <p:cNvPr id="4" name="Rectangle 3"/>
          <p:cNvSpPr/>
          <p:nvPr/>
        </p:nvSpPr>
        <p:spPr>
          <a:xfrm>
            <a:off x="0" y="629390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4865510" y="14297"/>
            <a:ext cx="4967111" cy="6279606"/>
          </a:xfrm>
          <a:prstGeom prst="rect">
            <a:avLst/>
          </a:prstGeom>
        </p:spPr>
      </p:pic>
    </p:spTree>
    <p:extLst>
      <p:ext uri="{BB962C8B-B14F-4D97-AF65-F5344CB8AC3E}">
        <p14:creationId xmlns:p14="http://schemas.microsoft.com/office/powerpoint/2010/main" val="208919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G</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normAutofit/>
              </a:bodyPr>
              <a:lstStyle/>
              <a:p>
                <a:pPr marL="0" indent="0" algn="ctr">
                  <a:buNone/>
                </a:pPr>
                <a:r>
                  <a:rPr lang="en-US" sz="4800" dirty="0" smtClean="0"/>
                  <a:t>2. </a:t>
                </a:r>
                <a14:m>
                  <m:oMath xmlns:m="http://schemas.openxmlformats.org/officeDocument/2006/math">
                    <m:acc>
                      <m:accPr>
                        <m:chr m:val="̅"/>
                        <m:ctrlPr>
                          <a:rPr lang="en-US" sz="4800" i="1" smtClean="0">
                            <a:latin typeface="Cambria Math" panose="02040503050406030204" pitchFamily="18" charset="0"/>
                          </a:rPr>
                        </m:ctrlPr>
                      </m:accPr>
                      <m:e>
                        <m:r>
                          <a:rPr lang="en-US" sz="4800" b="0" i="1" smtClean="0">
                            <a:latin typeface="Cambria Math" panose="02040503050406030204" pitchFamily="18" charset="0"/>
                          </a:rPr>
                          <m:t>𝐾𝐹</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rPr>
                        </m:ctrlPr>
                      </m:accPr>
                      <m:e>
                        <m:r>
                          <a:rPr lang="en-US" sz="4800" b="0" i="1" smtClean="0">
                            <a:latin typeface="Cambria Math" panose="02040503050406030204" pitchFamily="18" charset="0"/>
                          </a:rPr>
                          <m:t>𝐺𝐻</m:t>
                        </m:r>
                      </m:e>
                    </m:acc>
                  </m:oMath>
                </a14:m>
                <a:endParaRPr lang="en-US" sz="4800" dirty="0" smtClean="0"/>
              </a:p>
              <a:p>
                <a:pPr marL="914400" indent="-914400" algn="ctr">
                  <a:buAutoNum type="arabicPeriod" startAt="4"/>
                </a:pPr>
                <a:r>
                  <a:rPr lang="en-US" sz="4800" dirty="0" smtClean="0"/>
                  <a:t>Reflexive Prop. Congruence</a:t>
                </a:r>
              </a:p>
              <a:p>
                <a:pPr marL="0" indent="0" algn="ctr">
                  <a:buNone/>
                </a:pPr>
                <a:r>
                  <a:rPr lang="en-US" sz="4800" dirty="0" smtClean="0"/>
                  <a:t>7. HL</a:t>
                </a:r>
              </a:p>
              <a:p>
                <a:pPr marL="0" indent="0" algn="ctr">
                  <a:buNone/>
                </a:pPr>
                <a:r>
                  <a:rPr lang="en-US" sz="4800" dirty="0" smtClean="0"/>
                  <a:t>8. CPCTC</a:t>
                </a:r>
                <a:endParaRPr lang="en-US" sz="4800" dirty="0"/>
              </a:p>
              <a:p>
                <a:pPr marL="0" indent="0">
                  <a:buNone/>
                </a:pPr>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t="-5922"/>
                </a:stretch>
              </a:blipFill>
            </p:spPr>
            <p:txBody>
              <a:bodyPr/>
              <a:lstStyle/>
              <a:p>
                <a:r>
                  <a:rPr lang="en-US">
                    <a:noFill/>
                  </a:rPr>
                  <a:t> </a:t>
                </a:r>
              </a:p>
            </p:txBody>
          </p:sp>
        </mc:Fallback>
      </mc:AlternateContent>
    </p:spTree>
    <p:extLst>
      <p:ext uri="{BB962C8B-B14F-4D97-AF65-F5344CB8AC3E}">
        <p14:creationId xmlns:p14="http://schemas.microsoft.com/office/powerpoint/2010/main" val="3479934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H</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2894542" y="1557867"/>
            <a:ext cx="7548645" cy="4458141"/>
          </a:xfrm>
          <a:prstGeom prst="rect">
            <a:avLst/>
          </a:prstGeom>
        </p:spPr>
      </p:pic>
    </p:spTree>
    <p:extLst>
      <p:ext uri="{BB962C8B-B14F-4D97-AF65-F5344CB8AC3E}">
        <p14:creationId xmlns:p14="http://schemas.microsoft.com/office/powerpoint/2010/main" val="1524964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H</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AAS</a:t>
            </a:r>
            <a:endParaRPr lang="en-US" sz="4800" dirty="0"/>
          </a:p>
        </p:txBody>
      </p:sp>
    </p:spTree>
    <p:extLst>
      <p:ext uri="{BB962C8B-B14F-4D97-AF65-F5344CB8AC3E}">
        <p14:creationId xmlns:p14="http://schemas.microsoft.com/office/powerpoint/2010/main" val="2274694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I</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391783" y="1354667"/>
            <a:ext cx="7190762" cy="4052975"/>
          </a:xfrm>
          <a:prstGeom prst="rect">
            <a:avLst/>
          </a:prstGeom>
        </p:spPr>
      </p:pic>
    </p:spTree>
    <p:extLst>
      <p:ext uri="{BB962C8B-B14F-4D97-AF65-F5344CB8AC3E}">
        <p14:creationId xmlns:p14="http://schemas.microsoft.com/office/powerpoint/2010/main" val="6797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Rules</a:t>
            </a:r>
            <a:endParaRPr lang="en-US" dirty="0"/>
          </a:p>
        </p:txBody>
      </p:sp>
      <p:sp>
        <p:nvSpPr>
          <p:cNvPr id="3" name="Content Placeholder 2"/>
          <p:cNvSpPr>
            <a:spLocks noGrp="1"/>
          </p:cNvSpPr>
          <p:nvPr>
            <p:ph idx="1"/>
          </p:nvPr>
        </p:nvSpPr>
        <p:spPr>
          <a:xfrm>
            <a:off x="116115" y="2002971"/>
            <a:ext cx="11974286" cy="4731658"/>
          </a:xfrm>
        </p:spPr>
        <p:txBody>
          <a:bodyPr>
            <a:normAutofit/>
          </a:bodyPr>
          <a:lstStyle/>
          <a:p>
            <a:r>
              <a:rPr lang="en-US" b="1" dirty="0" smtClean="0"/>
              <a:t>Goal: To get the most points by collecting cards that add up to 15</a:t>
            </a:r>
          </a:p>
          <a:p>
            <a:pPr lvl="1"/>
            <a:r>
              <a:rPr lang="en-US" b="1" dirty="0"/>
              <a:t>Black = Positive numbers</a:t>
            </a:r>
          </a:p>
          <a:p>
            <a:pPr lvl="1"/>
            <a:r>
              <a:rPr lang="en-US" b="1" dirty="0"/>
              <a:t>Red = Negative Numbers</a:t>
            </a:r>
          </a:p>
          <a:p>
            <a:pPr lvl="1"/>
            <a:r>
              <a:rPr lang="en-US" b="1" dirty="0"/>
              <a:t>Aces are worth 1</a:t>
            </a:r>
          </a:p>
          <a:p>
            <a:pPr lvl="1"/>
            <a:r>
              <a:rPr lang="en-US" b="1" dirty="0"/>
              <a:t>Jacks, Queens, and Kings are worth </a:t>
            </a:r>
            <a:r>
              <a:rPr lang="en-US" b="1" dirty="0" smtClean="0"/>
              <a:t>10</a:t>
            </a:r>
          </a:p>
          <a:p>
            <a:pPr marL="457200" lvl="1" indent="0">
              <a:buNone/>
            </a:pPr>
            <a:endParaRPr lang="en-US" b="1" dirty="0" smtClean="0"/>
          </a:p>
          <a:p>
            <a:r>
              <a:rPr lang="en-US" b="1" dirty="0" smtClean="0"/>
              <a:t>How to Play:</a:t>
            </a:r>
          </a:p>
          <a:p>
            <a:pPr lvl="1"/>
            <a:r>
              <a:rPr lang="en-US" b="1" dirty="0" smtClean="0"/>
              <a:t>A question and 1 card per group will be put on the board.  When each group finishes the problem, they will send their runner to the front to get it checked.  If it is correct, they get a card.  If it is incorrect, the runner must return to his/her team to solve the problem again.  The round cannot end until every group has the correct answer. </a:t>
            </a:r>
          </a:p>
          <a:p>
            <a:pPr lvl="1"/>
            <a:r>
              <a:rPr lang="en-US" b="1" dirty="0" smtClean="0"/>
              <a:t>Once a group has cards that add up to 15, the runner must bring them up to claim the team’s point.  </a:t>
            </a:r>
          </a:p>
        </p:txBody>
      </p:sp>
    </p:spTree>
    <p:extLst>
      <p:ext uri="{BB962C8B-B14F-4D97-AF65-F5344CB8AC3E}">
        <p14:creationId xmlns:p14="http://schemas.microsoft.com/office/powerpoint/2010/main" val="1547733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I</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680321" y="2336873"/>
            <a:ext cx="10405368" cy="3599316"/>
          </a:xfrm>
        </p:spPr>
        <p:txBody>
          <a:bodyPr>
            <a:normAutofit/>
          </a:bodyPr>
          <a:lstStyle/>
          <a:p>
            <a:pPr marL="0" indent="0" algn="ctr">
              <a:buNone/>
            </a:pPr>
            <a:r>
              <a:rPr lang="en-US" sz="4800" dirty="0" smtClean="0"/>
              <a:t>ASA </a:t>
            </a:r>
          </a:p>
          <a:p>
            <a:pPr marL="0" indent="0" algn="ctr">
              <a:buNone/>
            </a:pPr>
            <a:r>
              <a:rPr lang="en-US" sz="4800" dirty="0"/>
              <a:t>o</a:t>
            </a:r>
            <a:r>
              <a:rPr lang="en-US" sz="4800" dirty="0" smtClean="0"/>
              <a:t>r</a:t>
            </a:r>
          </a:p>
          <a:p>
            <a:pPr marL="0" indent="0" algn="ctr">
              <a:buNone/>
            </a:pPr>
            <a:r>
              <a:rPr lang="en-US" sz="4800" dirty="0" smtClean="0"/>
              <a:t>AAS</a:t>
            </a:r>
          </a:p>
          <a:p>
            <a:pPr marL="0" indent="0" algn="ctr">
              <a:buNone/>
            </a:pPr>
            <a:r>
              <a:rPr lang="en-US" sz="4800" dirty="0" smtClean="0"/>
              <a:t>(depending on your chosen angles)</a:t>
            </a:r>
            <a:endParaRPr lang="en-US" sz="4800" dirty="0"/>
          </a:p>
        </p:txBody>
      </p:sp>
    </p:spTree>
    <p:extLst>
      <p:ext uri="{BB962C8B-B14F-4D97-AF65-F5344CB8AC3E}">
        <p14:creationId xmlns:p14="http://schemas.microsoft.com/office/powerpoint/2010/main" val="2220931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J</a:t>
            </a:r>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5353354" y="0"/>
            <a:ext cx="4580867" cy="6298694"/>
          </a:xfrm>
          <a:prstGeom prst="rect">
            <a:avLst/>
          </a:prstGeom>
        </p:spPr>
      </p:pic>
    </p:spTree>
    <p:extLst>
      <p:ext uri="{BB962C8B-B14F-4D97-AF65-F5344CB8AC3E}">
        <p14:creationId xmlns:p14="http://schemas.microsoft.com/office/powerpoint/2010/main" val="1802797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J</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lstStyle/>
              <a:p>
                <a:pPr marL="914400" indent="-914400" algn="ctr">
                  <a:buAutoNum type="arabicPeriod"/>
                </a:pPr>
                <a:r>
                  <a:rPr lang="en-US" sz="4800" dirty="0" smtClean="0"/>
                  <a:t>Given</a:t>
                </a:r>
              </a:p>
              <a:p>
                <a:pPr marL="0" indent="0" algn="ctr">
                  <a:buNone/>
                </a:pPr>
                <a:r>
                  <a:rPr lang="en-US" sz="4800" dirty="0" smtClean="0"/>
                  <a:t>2. </a:t>
                </a:r>
                <a14:m>
                  <m:oMath xmlns:m="http://schemas.openxmlformats.org/officeDocument/2006/math">
                    <m:r>
                      <a:rPr lang="en-US" sz="4800" i="1" smtClean="0">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𝐿𝑀𝑁</m:t>
                    </m:r>
                    <m:r>
                      <a:rPr lang="en-US" sz="4800" b="0" i="1" smtClean="0">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𝑃𝑀𝑁</m:t>
                    </m:r>
                  </m:oMath>
                </a14:m>
                <a:endParaRPr lang="en-US" sz="4800" dirty="0" smtClean="0"/>
              </a:p>
              <a:p>
                <a:pPr marL="914400" indent="-914400" algn="ctr">
                  <a:buAutoNum type="arabicPeriod" startAt="4"/>
                </a:pPr>
                <a:r>
                  <a:rPr lang="en-US" sz="4800" dirty="0" smtClean="0"/>
                  <a:t>ASA</a:t>
                </a:r>
                <a:endParaRPr lang="en-US" sz="4800" dirty="0"/>
              </a:p>
              <a:p>
                <a:pPr marL="0" indent="0" algn="ctr">
                  <a:buNone/>
                </a:pPr>
                <a:r>
                  <a:rPr lang="en-US" sz="4800" dirty="0" smtClean="0"/>
                  <a:t>5.  CPCTC</a:t>
                </a:r>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t="-5922"/>
                </a:stretch>
              </a:blipFill>
            </p:spPr>
            <p:txBody>
              <a:bodyPr/>
              <a:lstStyle/>
              <a:p>
                <a:r>
                  <a:rPr lang="en-US">
                    <a:noFill/>
                  </a:rPr>
                  <a:t> </a:t>
                </a:r>
              </a:p>
            </p:txBody>
          </p:sp>
        </mc:Fallback>
      </mc:AlternateContent>
    </p:spTree>
    <p:extLst>
      <p:ext uri="{BB962C8B-B14F-4D97-AF65-F5344CB8AC3E}">
        <p14:creationId xmlns:p14="http://schemas.microsoft.com/office/powerpoint/2010/main" val="1701898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K</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943803" y="753228"/>
            <a:ext cx="5905841" cy="5078453"/>
          </a:xfrm>
          <a:prstGeom prst="rect">
            <a:avLst/>
          </a:prstGeom>
        </p:spPr>
      </p:pic>
    </p:spTree>
    <p:extLst>
      <p:ext uri="{BB962C8B-B14F-4D97-AF65-F5344CB8AC3E}">
        <p14:creationId xmlns:p14="http://schemas.microsoft.com/office/powerpoint/2010/main" val="1924829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K</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Reflection over the x-axis</a:t>
            </a:r>
            <a:endParaRPr lang="en-US" sz="4800" dirty="0"/>
          </a:p>
          <a:p>
            <a:pPr marL="0" indent="0">
              <a:buNone/>
            </a:pPr>
            <a:endParaRPr lang="en-US" sz="4800" dirty="0"/>
          </a:p>
        </p:txBody>
      </p:sp>
    </p:spTree>
    <p:extLst>
      <p:ext uri="{BB962C8B-B14F-4D97-AF65-F5344CB8AC3E}">
        <p14:creationId xmlns:p14="http://schemas.microsoft.com/office/powerpoint/2010/main" val="3454920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L</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4728754" y="2244540"/>
            <a:ext cx="7463246" cy="3599316"/>
          </a:xfrm>
        </p:spPr>
        <p:txBody>
          <a:bodyPr>
            <a:normAutofit/>
          </a:bodyPr>
          <a:lstStyle/>
          <a:p>
            <a:pPr marL="0" indent="0">
              <a:buNone/>
            </a:pPr>
            <a:endParaRPr lang="en-US" dirty="0"/>
          </a:p>
          <a:p>
            <a:pPr marL="0" indent="0">
              <a:buNone/>
            </a:pPr>
            <a:endParaRPr lang="en-US" dirty="0"/>
          </a:p>
        </p:txBody>
      </p:sp>
      <p:pic>
        <p:nvPicPr>
          <p:cNvPr id="3" name="Picture 2"/>
          <p:cNvPicPr>
            <a:picLocks noChangeAspect="1"/>
          </p:cNvPicPr>
          <p:nvPr/>
        </p:nvPicPr>
        <p:blipFill>
          <a:blip r:embed="rId2"/>
          <a:stretch>
            <a:fillRect/>
          </a:stretch>
        </p:blipFill>
        <p:spPr>
          <a:xfrm>
            <a:off x="3341835" y="222069"/>
            <a:ext cx="7567193" cy="5917474"/>
          </a:xfrm>
          <a:prstGeom prst="rect">
            <a:avLst/>
          </a:prstGeom>
        </p:spPr>
      </p:pic>
    </p:spTree>
    <p:extLst>
      <p:ext uri="{BB962C8B-B14F-4D97-AF65-F5344CB8AC3E}">
        <p14:creationId xmlns:p14="http://schemas.microsoft.com/office/powerpoint/2010/main" val="367518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L</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15.9 </a:t>
            </a:r>
            <a:r>
              <a:rPr lang="en-US" sz="4800" dirty="0" err="1" smtClean="0"/>
              <a:t>ft</a:t>
            </a:r>
            <a:endParaRPr lang="en-US" sz="4800" dirty="0"/>
          </a:p>
        </p:txBody>
      </p:sp>
    </p:spTree>
    <p:extLst>
      <p:ext uri="{BB962C8B-B14F-4D97-AF65-F5344CB8AC3E}">
        <p14:creationId xmlns:p14="http://schemas.microsoft.com/office/powerpoint/2010/main" val="940659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M</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771840" y="1384663"/>
            <a:ext cx="7636003" cy="4036423"/>
          </a:xfrm>
          <a:prstGeom prst="rect">
            <a:avLst/>
          </a:prstGeom>
        </p:spPr>
      </p:pic>
    </p:spTree>
    <p:extLst>
      <p:ext uri="{BB962C8B-B14F-4D97-AF65-F5344CB8AC3E}">
        <p14:creationId xmlns:p14="http://schemas.microsoft.com/office/powerpoint/2010/main" val="20300822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M</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HL</a:t>
            </a:r>
            <a:endParaRPr lang="en-US" sz="4800" dirty="0"/>
          </a:p>
        </p:txBody>
      </p:sp>
    </p:spTree>
    <p:extLst>
      <p:ext uri="{BB962C8B-B14F-4D97-AF65-F5344CB8AC3E}">
        <p14:creationId xmlns:p14="http://schemas.microsoft.com/office/powerpoint/2010/main" val="2540691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N</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425825" y="1018904"/>
            <a:ext cx="8115092" cy="4179366"/>
          </a:xfrm>
          <a:prstGeom prst="rect">
            <a:avLst/>
          </a:prstGeom>
        </p:spPr>
      </p:pic>
    </p:spTree>
    <p:extLst>
      <p:ext uri="{BB962C8B-B14F-4D97-AF65-F5344CB8AC3E}">
        <p14:creationId xmlns:p14="http://schemas.microsoft.com/office/powerpoint/2010/main" val="2914800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smtClean="0"/>
              <a:t>A</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6" name="Content Placeholder 5"/>
          <p:cNvPicPr>
            <a:picLocks noGrp="1" noChangeAspect="1"/>
          </p:cNvPicPr>
          <p:nvPr>
            <p:ph idx="1"/>
          </p:nvPr>
        </p:nvPicPr>
        <p:blipFill>
          <a:blip r:embed="rId2"/>
          <a:stretch>
            <a:fillRect/>
          </a:stretch>
        </p:blipFill>
        <p:spPr>
          <a:xfrm>
            <a:off x="3382963" y="1012168"/>
            <a:ext cx="7054260" cy="4452802"/>
          </a:xfrm>
          <a:prstGeom prst="rect">
            <a:avLst/>
          </a:prstGeom>
        </p:spPr>
      </p:pic>
    </p:spTree>
    <p:extLst>
      <p:ext uri="{BB962C8B-B14F-4D97-AF65-F5344CB8AC3E}">
        <p14:creationId xmlns:p14="http://schemas.microsoft.com/office/powerpoint/2010/main" val="45700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N</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680321" y="2336873"/>
            <a:ext cx="11167690" cy="3599316"/>
          </a:xfrm>
        </p:spPr>
        <p:txBody>
          <a:bodyPr>
            <a:normAutofit/>
          </a:bodyPr>
          <a:lstStyle/>
          <a:p>
            <a:pPr marL="0" indent="0" algn="ctr">
              <a:buNone/>
            </a:pPr>
            <a:r>
              <a:rPr lang="en-US" sz="4800" dirty="0" smtClean="0"/>
              <a:t>HL</a:t>
            </a:r>
            <a:endParaRPr lang="en-US" sz="4800" dirty="0"/>
          </a:p>
        </p:txBody>
      </p:sp>
    </p:spTree>
    <p:extLst>
      <p:ext uri="{BB962C8B-B14F-4D97-AF65-F5344CB8AC3E}">
        <p14:creationId xmlns:p14="http://schemas.microsoft.com/office/powerpoint/2010/main" val="4261571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O</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406775" y="703329"/>
            <a:ext cx="6429556" cy="5075965"/>
          </a:xfrm>
          <a:prstGeom prst="rect">
            <a:avLst/>
          </a:prstGeom>
        </p:spPr>
      </p:pic>
    </p:spTree>
    <p:extLst>
      <p:ext uri="{BB962C8B-B14F-4D97-AF65-F5344CB8AC3E}">
        <p14:creationId xmlns:p14="http://schemas.microsoft.com/office/powerpoint/2010/main" val="1682386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O</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54˚ &amp; 144˚</a:t>
            </a:r>
            <a:endParaRPr lang="en-US" sz="4800" dirty="0"/>
          </a:p>
        </p:txBody>
      </p:sp>
    </p:spTree>
    <p:extLst>
      <p:ext uri="{BB962C8B-B14F-4D97-AF65-F5344CB8AC3E}">
        <p14:creationId xmlns:p14="http://schemas.microsoft.com/office/powerpoint/2010/main" val="3531741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P</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buNone/>
            </a:pPr>
            <a:r>
              <a:rPr lang="en-US" sz="4800" dirty="0" smtClean="0"/>
              <a:t>Julie bisects angle KLM.  She labels a point on the bisector as N.  Angle KLN is 37˚.  What is the measure of angle KLM?</a:t>
            </a:r>
            <a:endParaRPr lang="en-US" sz="4800" dirty="0"/>
          </a:p>
        </p:txBody>
      </p:sp>
    </p:spTree>
    <p:extLst>
      <p:ext uri="{BB962C8B-B14F-4D97-AF65-F5344CB8AC3E}">
        <p14:creationId xmlns:p14="http://schemas.microsoft.com/office/powerpoint/2010/main" val="2242268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P</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6" name="Content Placeholder 5"/>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4</m:t>
                          </m:r>
                        </m:num>
                        <m:den>
                          <m:r>
                            <a:rPr lang="en-US" sz="4800" b="0" i="1" smtClean="0">
                              <a:latin typeface="Cambria Math" panose="02040503050406030204" pitchFamily="18" charset="0"/>
                            </a:rPr>
                            <m:t>1</m:t>
                          </m:r>
                        </m:den>
                      </m:f>
                    </m:oMath>
                  </m:oMathPara>
                </a14:m>
                <a:endParaRPr lang="en-US" sz="4800" dirty="0"/>
              </a:p>
            </p:txBody>
          </p:sp>
        </mc:Choice>
        <mc:Fallback>
          <p:sp>
            <p:nvSpPr>
              <p:cNvPr id="6" name="Content Placeholder 5"/>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484805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Q</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440112" y="753228"/>
            <a:ext cx="7820459" cy="4583153"/>
          </a:xfrm>
          <a:prstGeom prst="rect">
            <a:avLst/>
          </a:prstGeom>
        </p:spPr>
      </p:pic>
    </p:spTree>
    <p:extLst>
      <p:ext uri="{BB962C8B-B14F-4D97-AF65-F5344CB8AC3E}">
        <p14:creationId xmlns:p14="http://schemas.microsoft.com/office/powerpoint/2010/main" val="9293355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Q</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lstStyle/>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3</m:t>
                          </m:r>
                        </m:num>
                        <m:den>
                          <m:r>
                            <a:rPr lang="en-US" sz="4800" b="0" i="1" smtClean="0">
                              <a:latin typeface="Cambria Math" panose="02040503050406030204" pitchFamily="18" charset="0"/>
                            </a:rPr>
                            <m:t>24</m:t>
                          </m:r>
                        </m:den>
                      </m:f>
                      <m:r>
                        <a:rPr lang="en-US" sz="4800" b="0" i="1" smtClean="0">
                          <a:latin typeface="Cambria Math" panose="02040503050406030204" pitchFamily="18" charset="0"/>
                        </a:rPr>
                        <m:t>=</m:t>
                      </m:r>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6</m:t>
                          </m:r>
                        </m:num>
                        <m:den>
                          <m:r>
                            <a:rPr lang="en-US" sz="4800" b="0" i="1" smtClean="0">
                              <a:latin typeface="Cambria Math" panose="02040503050406030204" pitchFamily="18" charset="0"/>
                            </a:rPr>
                            <m:t>48</m:t>
                          </m:r>
                        </m:den>
                      </m:f>
                      <m:r>
                        <a:rPr lang="en-US" sz="4800" b="0" i="1" smtClean="0">
                          <a:latin typeface="Cambria Math" panose="02040503050406030204" pitchFamily="18" charset="0"/>
                        </a:rPr>
                        <m:t>=</m:t>
                      </m:r>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5</m:t>
                          </m:r>
                        </m:num>
                        <m:den>
                          <m:r>
                            <a:rPr lang="en-US" sz="4800" b="0" i="1" smtClean="0">
                              <a:latin typeface="Cambria Math" panose="02040503050406030204" pitchFamily="18" charset="0"/>
                            </a:rPr>
                            <m:t>40</m:t>
                          </m:r>
                        </m:den>
                      </m:f>
                    </m:oMath>
                  </m:oMathPara>
                </a14:m>
                <a:endParaRPr lang="en-US" sz="4800" b="0" dirty="0" smtClean="0"/>
              </a:p>
              <a:p>
                <a:pPr marL="0" indent="0" algn="ctr">
                  <a:buNone/>
                </a:pPr>
                <a:endParaRPr lang="en-US" sz="500" b="0" dirty="0" smtClean="0"/>
              </a:p>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1</m:t>
                          </m:r>
                        </m:num>
                        <m:den>
                          <m:r>
                            <a:rPr lang="en-US" sz="4800" b="0" i="1" smtClean="0">
                              <a:latin typeface="Cambria Math" panose="02040503050406030204" pitchFamily="18" charset="0"/>
                            </a:rPr>
                            <m:t>8</m:t>
                          </m:r>
                        </m:den>
                      </m:f>
                      <m:r>
                        <a:rPr lang="en-US" sz="4800" b="0" i="1" smtClean="0">
                          <a:latin typeface="Cambria Math" panose="02040503050406030204" pitchFamily="18" charset="0"/>
                        </a:rPr>
                        <m:t>=</m:t>
                      </m:r>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1</m:t>
                          </m:r>
                        </m:num>
                        <m:den>
                          <m:r>
                            <a:rPr lang="en-US" sz="4800" b="0" i="1" smtClean="0">
                              <a:latin typeface="Cambria Math" panose="02040503050406030204" pitchFamily="18" charset="0"/>
                            </a:rPr>
                            <m:t>8</m:t>
                          </m:r>
                        </m:den>
                      </m:f>
                      <m:r>
                        <a:rPr lang="en-US" sz="4800" b="0" i="1" smtClean="0">
                          <a:latin typeface="Cambria Math" panose="02040503050406030204" pitchFamily="18" charset="0"/>
                        </a:rPr>
                        <m:t>=</m:t>
                      </m:r>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1</m:t>
                          </m:r>
                        </m:num>
                        <m:den>
                          <m:r>
                            <a:rPr lang="en-US" sz="4800" b="0" i="1" smtClean="0">
                              <a:latin typeface="Cambria Math" panose="02040503050406030204" pitchFamily="18" charset="0"/>
                            </a:rPr>
                            <m:t>8</m:t>
                          </m:r>
                        </m:den>
                      </m:f>
                    </m:oMath>
                  </m:oMathPara>
                </a14:m>
                <a:endParaRPr lang="en-US" sz="4800" dirty="0" smtClean="0"/>
              </a:p>
              <a:p>
                <a:pPr marL="0" indent="0" algn="ctr">
                  <a:buNone/>
                </a:pPr>
                <a:r>
                  <a:rPr lang="en-US" sz="4800" dirty="0" smtClean="0"/>
                  <a:t>Yes, by SSS</a:t>
                </a:r>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b="-7783"/>
                </a:stretch>
              </a:blipFill>
            </p:spPr>
            <p:txBody>
              <a:bodyPr/>
              <a:lstStyle/>
              <a:p>
                <a:r>
                  <a:rPr lang="en-US">
                    <a:noFill/>
                  </a:rPr>
                  <a:t> </a:t>
                </a:r>
              </a:p>
            </p:txBody>
          </p:sp>
        </mc:Fallback>
      </mc:AlternateContent>
    </p:spTree>
    <p:extLst>
      <p:ext uri="{BB962C8B-B14F-4D97-AF65-F5344CB8AC3E}">
        <p14:creationId xmlns:p14="http://schemas.microsoft.com/office/powerpoint/2010/main" val="12638046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R</a:t>
            </a:r>
            <a:endParaRPr lang="en-US" dirty="0"/>
          </a:p>
        </p:txBody>
      </p:sp>
      <p:sp>
        <p:nvSpPr>
          <p:cNvPr id="4" name="Rectangle 3"/>
          <p:cNvSpPr/>
          <p:nvPr/>
        </p:nvSpPr>
        <p:spPr>
          <a:xfrm>
            <a:off x="0" y="629390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170765" y="235131"/>
            <a:ext cx="7123417" cy="5788819"/>
          </a:xfrm>
          <a:prstGeom prst="rect">
            <a:avLst/>
          </a:prstGeom>
        </p:spPr>
      </p:pic>
    </p:spTree>
    <p:extLst>
      <p:ext uri="{BB962C8B-B14F-4D97-AF65-F5344CB8AC3E}">
        <p14:creationId xmlns:p14="http://schemas.microsoft.com/office/powerpoint/2010/main" val="3441851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R</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42 </a:t>
            </a:r>
            <a:r>
              <a:rPr lang="en-US" sz="4800" dirty="0" err="1" smtClean="0"/>
              <a:t>ft</a:t>
            </a:r>
            <a:endParaRPr lang="en-US" sz="4800" dirty="0"/>
          </a:p>
          <a:p>
            <a:pPr marL="0" indent="0">
              <a:buNone/>
            </a:pPr>
            <a:endParaRPr lang="en-US" sz="4800" dirty="0"/>
          </a:p>
        </p:txBody>
      </p:sp>
    </p:spTree>
    <p:extLst>
      <p:ext uri="{BB962C8B-B14F-4D97-AF65-F5344CB8AC3E}">
        <p14:creationId xmlns:p14="http://schemas.microsoft.com/office/powerpoint/2010/main" val="42488025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S</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186687" y="1184303"/>
            <a:ext cx="7928014" cy="4602203"/>
          </a:xfrm>
          <a:prstGeom prst="rect">
            <a:avLst/>
          </a:prstGeom>
        </p:spPr>
      </p:pic>
    </p:spTree>
    <p:extLst>
      <p:ext uri="{BB962C8B-B14F-4D97-AF65-F5344CB8AC3E}">
        <p14:creationId xmlns:p14="http://schemas.microsoft.com/office/powerpoint/2010/main" val="2889723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680321" y="2144890"/>
                <a:ext cx="9613861" cy="3849510"/>
              </a:xfrm>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18</m:t>
                          </m:r>
                        </m:num>
                        <m:den>
                          <m:r>
                            <a:rPr lang="en-US" sz="4800" b="0" i="1" smtClean="0">
                              <a:latin typeface="Cambria Math" panose="02040503050406030204" pitchFamily="18" charset="0"/>
                            </a:rPr>
                            <m:t>21</m:t>
                          </m:r>
                        </m:den>
                      </m:f>
                      <m:r>
                        <a:rPr lang="en-US" sz="4800" b="0" i="1" smtClean="0">
                          <a:latin typeface="Cambria Math" panose="02040503050406030204" pitchFamily="18" charset="0"/>
                        </a:rPr>
                        <m:t>=</m:t>
                      </m:r>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12</m:t>
                          </m:r>
                        </m:num>
                        <m:den>
                          <m:r>
                            <a:rPr lang="en-US" sz="4800" b="0" i="1" smtClean="0">
                              <a:latin typeface="Cambria Math" panose="02040503050406030204" pitchFamily="18" charset="0"/>
                            </a:rPr>
                            <m:t>15</m:t>
                          </m:r>
                        </m:den>
                      </m:f>
                    </m:oMath>
                  </m:oMathPara>
                </a14:m>
                <a:endParaRPr lang="en-US" sz="4800" b="0" dirty="0" smtClean="0"/>
              </a:p>
              <a:p>
                <a:pPr marL="0" indent="0" algn="ctr">
                  <a:buNone/>
                </a:pPr>
                <a:endParaRPr lang="en-US" sz="600" b="0" dirty="0" smtClean="0"/>
              </a:p>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6</m:t>
                          </m:r>
                        </m:num>
                        <m:den>
                          <m:r>
                            <a:rPr lang="en-US" sz="4800" b="0" i="1" smtClean="0">
                              <a:latin typeface="Cambria Math" panose="02040503050406030204" pitchFamily="18" charset="0"/>
                            </a:rPr>
                            <m:t>7</m:t>
                          </m:r>
                        </m:den>
                      </m:f>
                      <m:r>
                        <a:rPr lang="en-US" sz="4800" b="0" i="1" smtClean="0">
                          <a:latin typeface="Cambria Math" panose="02040503050406030204" pitchFamily="18" charset="0"/>
                        </a:rPr>
                        <m:t>=</m:t>
                      </m:r>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6</m:t>
                          </m:r>
                        </m:num>
                        <m:den>
                          <m:r>
                            <a:rPr lang="en-US" sz="4800" b="0" i="1" smtClean="0">
                              <a:latin typeface="Cambria Math" panose="02040503050406030204" pitchFamily="18" charset="0"/>
                            </a:rPr>
                            <m:t>7</m:t>
                          </m:r>
                        </m:den>
                      </m:f>
                    </m:oMath>
                  </m:oMathPara>
                </a14:m>
                <a:endParaRPr lang="en-US" sz="4800" dirty="0" smtClean="0"/>
              </a:p>
              <a:p>
                <a:pPr marL="0" indent="0" algn="ctr">
                  <a:buNone/>
                </a:pPr>
                <a:r>
                  <a:rPr lang="en-US" sz="4800" dirty="0" smtClean="0"/>
                  <a:t>Yes, by SAS</a:t>
                </a:r>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680321" y="2144890"/>
                <a:ext cx="9613861" cy="3849510"/>
              </a:xfrm>
              <a:blipFill>
                <a:blip r:embed="rId2"/>
                <a:stretch>
                  <a:fillRect b="-951"/>
                </a:stretch>
              </a:blipFill>
            </p:spPr>
            <p:txBody>
              <a:bodyPr/>
              <a:lstStyle/>
              <a:p>
                <a:r>
                  <a:rPr lang="en-US">
                    <a:noFill/>
                  </a:rPr>
                  <a:t> </a:t>
                </a:r>
              </a:p>
            </p:txBody>
          </p:sp>
        </mc:Fallback>
      </mc:AlternateContent>
    </p:spTree>
    <p:extLst>
      <p:ext uri="{BB962C8B-B14F-4D97-AF65-F5344CB8AC3E}">
        <p14:creationId xmlns:p14="http://schemas.microsoft.com/office/powerpoint/2010/main" val="11484372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S</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r>
                        <a:rPr lang="en-US" sz="4800" i="1" smtClean="0">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𝑁</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𝑉</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𝑃</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𝑋</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𝑄</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𝑌</m:t>
                      </m:r>
                    </m:oMath>
                  </m:oMathPara>
                </a14:m>
                <a:endParaRPr lang="en-US" sz="4800" dirty="0">
                  <a:ea typeface="Cambria Math" panose="02040503050406030204" pitchFamily="18" charset="0"/>
                </a:endParaRPr>
              </a:p>
              <a:p>
                <a:pPr marL="0" indent="0" algn="ctr">
                  <a:buNone/>
                </a:pPr>
                <a:endParaRPr lang="en-US" sz="4800" dirty="0">
                  <a:ea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𝑁𝑃</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𝑉𝑋</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𝑃𝑄</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𝑋𝑌</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𝑁𝑄</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𝑉𝑌</m:t>
                          </m:r>
                        </m:e>
                      </m:acc>
                    </m:oMath>
                  </m:oMathPara>
                </a14:m>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875592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894464" y="496389"/>
            <a:ext cx="7494040" cy="5486399"/>
          </a:xfrm>
          <a:prstGeom prst="rect">
            <a:avLst/>
          </a:prstGeom>
        </p:spPr>
      </p:pic>
    </p:spTree>
    <p:extLst>
      <p:ext uri="{BB962C8B-B14F-4D97-AF65-F5344CB8AC3E}">
        <p14:creationId xmlns:p14="http://schemas.microsoft.com/office/powerpoint/2010/main" val="32679672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T</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f>
                        <m:fPr>
                          <m:ctrlPr>
                            <a:rPr lang="en-US" sz="4800" i="1" smtClean="0">
                              <a:latin typeface="Cambria Math" panose="02040503050406030204" pitchFamily="18" charset="0"/>
                            </a:rPr>
                          </m:ctrlPr>
                        </m:fPr>
                        <m:num>
                          <m:r>
                            <a:rPr lang="en-US" sz="4800" b="0" i="1" smtClean="0">
                              <a:latin typeface="Cambria Math" panose="02040503050406030204" pitchFamily="18" charset="0"/>
                            </a:rPr>
                            <m:t>8</m:t>
                          </m:r>
                        </m:num>
                        <m:den>
                          <m:r>
                            <a:rPr lang="en-US" sz="4800" b="0" i="1" smtClean="0">
                              <a:latin typeface="Cambria Math" panose="02040503050406030204" pitchFamily="18" charset="0"/>
                            </a:rPr>
                            <m:t>10</m:t>
                          </m:r>
                        </m:den>
                      </m:f>
                      <m:r>
                        <a:rPr lang="en-US" sz="4800" i="1">
                          <a:latin typeface="Cambria Math" panose="02040503050406030204" pitchFamily="18" charset="0"/>
                        </a:rPr>
                        <m:t>=</m:t>
                      </m:r>
                      <m:f>
                        <m:fPr>
                          <m:ctrlPr>
                            <a:rPr lang="en-US" sz="4800" i="1">
                              <a:latin typeface="Cambria Math" panose="02040503050406030204" pitchFamily="18" charset="0"/>
                            </a:rPr>
                          </m:ctrlPr>
                        </m:fPr>
                        <m:num>
                          <m:r>
                            <a:rPr lang="en-US" sz="4800" b="0" i="1" smtClean="0">
                              <a:latin typeface="Cambria Math" panose="02040503050406030204" pitchFamily="18" charset="0"/>
                            </a:rPr>
                            <m:t>12</m:t>
                          </m:r>
                        </m:num>
                        <m:den>
                          <m:r>
                            <a:rPr lang="en-US" sz="4800" b="0" i="1" smtClean="0">
                              <a:latin typeface="Cambria Math" panose="02040503050406030204" pitchFamily="18" charset="0"/>
                            </a:rPr>
                            <m:t>15</m:t>
                          </m:r>
                        </m:den>
                      </m:f>
                    </m:oMath>
                  </m:oMathPara>
                </a14:m>
                <a:endParaRPr lang="en-US" sz="4800" dirty="0"/>
              </a:p>
              <a:p>
                <a:pPr marL="0" indent="0" algn="ctr">
                  <a:buNone/>
                </a:pPr>
                <a:endParaRPr lang="en-US" sz="500" dirty="0"/>
              </a:p>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4</m:t>
                          </m:r>
                        </m:num>
                        <m:den>
                          <m:r>
                            <a:rPr lang="en-US" sz="4800" b="0" i="1" smtClean="0">
                              <a:latin typeface="Cambria Math" panose="02040503050406030204" pitchFamily="18" charset="0"/>
                            </a:rPr>
                            <m:t>5</m:t>
                          </m:r>
                        </m:den>
                      </m:f>
                      <m:r>
                        <a:rPr lang="en-US" sz="4800" b="0" i="1" smtClean="0">
                          <a:latin typeface="Cambria Math" panose="02040503050406030204" pitchFamily="18" charset="0"/>
                        </a:rPr>
                        <m:t>=</m:t>
                      </m:r>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4</m:t>
                          </m:r>
                        </m:num>
                        <m:den>
                          <m:r>
                            <a:rPr lang="en-US" sz="4800" b="0" i="1" smtClean="0">
                              <a:latin typeface="Cambria Math" panose="02040503050406030204" pitchFamily="18" charset="0"/>
                            </a:rPr>
                            <m:t>5</m:t>
                          </m:r>
                        </m:den>
                      </m:f>
                    </m:oMath>
                  </m:oMathPara>
                </a14:m>
                <a:endParaRPr lang="en-US" sz="4800" dirty="0"/>
              </a:p>
              <a:p>
                <a:pPr marL="0" indent="0" algn="ctr">
                  <a:buNone/>
                </a:pPr>
                <a:r>
                  <a:rPr lang="en-US" sz="4800" dirty="0"/>
                  <a:t>Yes, by </a:t>
                </a:r>
                <a:r>
                  <a:rPr lang="en-US" sz="4800" dirty="0" smtClean="0"/>
                  <a:t>SAS</a:t>
                </a:r>
                <a:endParaRPr lang="en-US" sz="4800" dirty="0"/>
              </a:p>
              <a:p>
                <a:pPr marL="0" indent="0" algn="ctr">
                  <a:buNone/>
                </a:pPr>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b="-7276"/>
                </a:stretch>
              </a:blipFill>
            </p:spPr>
            <p:txBody>
              <a:bodyPr/>
              <a:lstStyle/>
              <a:p>
                <a:r>
                  <a:rPr lang="en-US">
                    <a:noFill/>
                  </a:rPr>
                  <a:t> </a:t>
                </a:r>
              </a:p>
            </p:txBody>
          </p:sp>
        </mc:Fallback>
      </mc:AlternateContent>
    </p:spTree>
    <p:extLst>
      <p:ext uri="{BB962C8B-B14F-4D97-AF65-F5344CB8AC3E}">
        <p14:creationId xmlns:p14="http://schemas.microsoft.com/office/powerpoint/2010/main" val="7852711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U</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4070442" y="274320"/>
            <a:ext cx="7421009" cy="5708469"/>
          </a:xfrm>
          <a:prstGeom prst="rect">
            <a:avLst/>
          </a:prstGeom>
        </p:spPr>
      </p:pic>
    </p:spTree>
    <p:extLst>
      <p:ext uri="{BB962C8B-B14F-4D97-AF65-F5344CB8AC3E}">
        <p14:creationId xmlns:p14="http://schemas.microsoft.com/office/powerpoint/2010/main" val="6503414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U</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24 </a:t>
            </a:r>
            <a:r>
              <a:rPr lang="en-US" sz="4800" dirty="0" err="1" smtClean="0"/>
              <a:t>ft</a:t>
            </a:r>
            <a:endParaRPr lang="en-US" sz="4800" dirty="0"/>
          </a:p>
        </p:txBody>
      </p:sp>
    </p:spTree>
    <p:extLst>
      <p:ext uri="{BB962C8B-B14F-4D97-AF65-F5344CB8AC3E}">
        <p14:creationId xmlns:p14="http://schemas.microsoft.com/office/powerpoint/2010/main" val="40530241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V</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580923" y="753228"/>
            <a:ext cx="6981713" cy="5442563"/>
          </a:xfrm>
          <a:prstGeom prst="rect">
            <a:avLst/>
          </a:prstGeom>
        </p:spPr>
      </p:pic>
    </p:spTree>
    <p:extLst>
      <p:ext uri="{BB962C8B-B14F-4D97-AF65-F5344CB8AC3E}">
        <p14:creationId xmlns:p14="http://schemas.microsoft.com/office/powerpoint/2010/main" val="42224082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V</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f>
                        <m:fPr>
                          <m:ctrlPr>
                            <a:rPr lang="en-US" sz="4800" b="0" i="1" smtClean="0">
                              <a:latin typeface="Cambria Math" panose="02040503050406030204" pitchFamily="18" charset="0"/>
                            </a:rPr>
                          </m:ctrlPr>
                        </m:fPr>
                        <m:num>
                          <m:r>
                            <a:rPr lang="en-US" sz="4800" b="0" i="1" smtClean="0">
                              <a:latin typeface="Cambria Math" panose="02040503050406030204" pitchFamily="18" charset="0"/>
                            </a:rPr>
                            <m:t>3</m:t>
                          </m:r>
                        </m:num>
                        <m:den>
                          <m:r>
                            <a:rPr lang="en-US" sz="4800" b="0" i="1" smtClean="0">
                              <a:latin typeface="Cambria Math" panose="02040503050406030204" pitchFamily="18" charset="0"/>
                            </a:rPr>
                            <m:t>1</m:t>
                          </m:r>
                        </m:den>
                      </m:f>
                    </m:oMath>
                  </m:oMathPara>
                </a14:m>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374454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278279" y="1293697"/>
            <a:ext cx="7421948" cy="4412593"/>
          </a:xfrm>
          <a:prstGeom prst="rect">
            <a:avLst/>
          </a:prstGeom>
        </p:spPr>
      </p:pic>
    </p:spTree>
    <p:extLst>
      <p:ext uri="{BB962C8B-B14F-4D97-AF65-F5344CB8AC3E}">
        <p14:creationId xmlns:p14="http://schemas.microsoft.com/office/powerpoint/2010/main" val="22234940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W</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r>
                        <a:rPr lang="en-US" sz="4800" i="1" smtClean="0">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𝐷</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𝐿</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𝐸</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𝑀</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𝐹</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𝑁</m:t>
                      </m:r>
                    </m:oMath>
                  </m:oMathPara>
                </a14:m>
                <a:endParaRPr lang="en-US" sz="4800" dirty="0" smtClean="0">
                  <a:ea typeface="Cambria Math" panose="02040503050406030204" pitchFamily="18" charset="0"/>
                </a:endParaRPr>
              </a:p>
              <a:p>
                <a:pPr marL="0" indent="0" algn="ctr">
                  <a:buNone/>
                </a:pPr>
                <a:endParaRPr lang="en-US" sz="4800" dirty="0">
                  <a:ea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𝐷𝐸</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𝐿𝑀</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𝐸𝐹</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𝑀𝑁</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𝐷𝐹</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𝐿𝑁</m:t>
                          </m:r>
                        </m:e>
                      </m:acc>
                    </m:oMath>
                  </m:oMathPara>
                </a14:m>
                <a:endParaRPr lang="en-US" sz="4800" dirty="0"/>
              </a:p>
              <a:p>
                <a:pPr marL="0" indent="0">
                  <a:buNone/>
                </a:pPr>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662917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X</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555229" y="753228"/>
            <a:ext cx="8379823" cy="4497428"/>
          </a:xfrm>
          <a:prstGeom prst="rect">
            <a:avLst/>
          </a:prstGeom>
        </p:spPr>
      </p:pic>
    </p:spTree>
    <p:extLst>
      <p:ext uri="{BB962C8B-B14F-4D97-AF65-F5344CB8AC3E}">
        <p14:creationId xmlns:p14="http://schemas.microsoft.com/office/powerpoint/2010/main" val="69747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B</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680321" y="1946366"/>
            <a:ext cx="9613861" cy="3989823"/>
          </a:xfrm>
        </p:spPr>
        <p:txBody>
          <a:bodyPr>
            <a:noAutofit/>
          </a:bodyPr>
          <a:lstStyle/>
          <a:p>
            <a:pPr marL="0" indent="0">
              <a:buNone/>
            </a:pPr>
            <a:r>
              <a:rPr lang="en-US" sz="3400" dirty="0" smtClean="0"/>
              <a:t> </a:t>
            </a:r>
            <a:endParaRPr lang="en-US" sz="3400" dirty="0"/>
          </a:p>
        </p:txBody>
      </p:sp>
      <p:pic>
        <p:nvPicPr>
          <p:cNvPr id="3" name="Picture 2"/>
          <p:cNvPicPr>
            <a:picLocks noChangeAspect="1"/>
          </p:cNvPicPr>
          <p:nvPr/>
        </p:nvPicPr>
        <p:blipFill>
          <a:blip r:embed="rId2"/>
          <a:stretch>
            <a:fillRect/>
          </a:stretch>
        </p:blipFill>
        <p:spPr>
          <a:xfrm>
            <a:off x="4024312" y="1170706"/>
            <a:ext cx="6417910" cy="4765483"/>
          </a:xfrm>
          <a:prstGeom prst="rect">
            <a:avLst/>
          </a:prstGeom>
        </p:spPr>
      </p:pic>
    </p:spTree>
    <p:extLst>
      <p:ext uri="{BB962C8B-B14F-4D97-AF65-F5344CB8AC3E}">
        <p14:creationId xmlns:p14="http://schemas.microsoft.com/office/powerpoint/2010/main" val="3219905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X</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SAS</a:t>
            </a:r>
            <a:endParaRPr lang="en-US" sz="4800" dirty="0"/>
          </a:p>
        </p:txBody>
      </p:sp>
    </p:spTree>
    <p:extLst>
      <p:ext uri="{BB962C8B-B14F-4D97-AF65-F5344CB8AC3E}">
        <p14:creationId xmlns:p14="http://schemas.microsoft.com/office/powerpoint/2010/main" val="10757109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Y</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2769144" y="1606731"/>
            <a:ext cx="9079007" cy="3750470"/>
          </a:xfrm>
          <a:prstGeom prst="rect">
            <a:avLst/>
          </a:prstGeom>
        </p:spPr>
      </p:pic>
    </p:spTree>
    <p:extLst>
      <p:ext uri="{BB962C8B-B14F-4D97-AF65-F5344CB8AC3E}">
        <p14:creationId xmlns:p14="http://schemas.microsoft.com/office/powerpoint/2010/main" val="36165941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Y</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SSS</a:t>
            </a:r>
            <a:endParaRPr lang="en-US" sz="4800" dirty="0"/>
          </a:p>
        </p:txBody>
      </p:sp>
    </p:spTree>
    <p:extLst>
      <p:ext uri="{BB962C8B-B14F-4D97-AF65-F5344CB8AC3E}">
        <p14:creationId xmlns:p14="http://schemas.microsoft.com/office/powerpoint/2010/main" val="20857374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Z</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4253706" y="548640"/>
            <a:ext cx="6913608" cy="5092541"/>
          </a:xfrm>
          <a:prstGeom prst="rect">
            <a:avLst/>
          </a:prstGeom>
        </p:spPr>
      </p:pic>
    </p:spTree>
    <p:extLst>
      <p:ext uri="{BB962C8B-B14F-4D97-AF65-F5344CB8AC3E}">
        <p14:creationId xmlns:p14="http://schemas.microsoft.com/office/powerpoint/2010/main" val="22457100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Z</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3.9 </a:t>
            </a:r>
            <a:r>
              <a:rPr lang="en-US" sz="4800" dirty="0" err="1" smtClean="0"/>
              <a:t>ft</a:t>
            </a:r>
            <a:endParaRPr lang="en-US" sz="4800" dirty="0"/>
          </a:p>
        </p:txBody>
      </p:sp>
    </p:spTree>
    <p:extLst>
      <p:ext uri="{BB962C8B-B14F-4D97-AF65-F5344CB8AC3E}">
        <p14:creationId xmlns:p14="http://schemas.microsoft.com/office/powerpoint/2010/main" val="9189988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AA</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525701" y="130629"/>
            <a:ext cx="6943061" cy="5826919"/>
          </a:xfrm>
          <a:prstGeom prst="rect">
            <a:avLst/>
          </a:prstGeom>
        </p:spPr>
      </p:pic>
    </p:spTree>
    <p:extLst>
      <p:ext uri="{BB962C8B-B14F-4D97-AF65-F5344CB8AC3E}">
        <p14:creationId xmlns:p14="http://schemas.microsoft.com/office/powerpoint/2010/main" val="11727771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AA</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270 degree rotation</a:t>
            </a:r>
            <a:endParaRPr lang="en-US" sz="4800" dirty="0"/>
          </a:p>
        </p:txBody>
      </p:sp>
    </p:spTree>
    <p:extLst>
      <p:ext uri="{BB962C8B-B14F-4D97-AF65-F5344CB8AC3E}">
        <p14:creationId xmlns:p14="http://schemas.microsoft.com/office/powerpoint/2010/main" val="33104280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AB</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4236490" y="213058"/>
            <a:ext cx="4567875" cy="6567800"/>
          </a:xfrm>
          <a:prstGeom prst="rect">
            <a:avLst/>
          </a:prstGeom>
        </p:spPr>
      </p:pic>
    </p:spTree>
    <p:extLst>
      <p:ext uri="{BB962C8B-B14F-4D97-AF65-F5344CB8AC3E}">
        <p14:creationId xmlns:p14="http://schemas.microsoft.com/office/powerpoint/2010/main" val="39676227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AB</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6" name="Content Placeholder 5"/>
              <p:cNvSpPr>
                <a:spLocks noGrp="1"/>
              </p:cNvSpPr>
              <p:nvPr>
                <p:ph idx="1"/>
              </p:nvPr>
            </p:nvSpPr>
            <p:spPr/>
            <p:txBody>
              <a:bodyPr>
                <a:normAutofit/>
              </a:bodyPr>
              <a:lstStyle/>
              <a:p>
                <a:pPr marL="0" indent="0" algn="ctr">
                  <a:buNone/>
                </a:pPr>
                <a:r>
                  <a:rPr lang="en-US" sz="4800" dirty="0"/>
                  <a:t>2. </a:t>
                </a:r>
                <a14:m>
                  <m:oMath xmlns:m="http://schemas.openxmlformats.org/officeDocument/2006/math">
                    <m:acc>
                      <m:accPr>
                        <m:chr m:val="̅"/>
                        <m:ctrlPr>
                          <a:rPr lang="en-US" sz="4800" i="1">
                            <a:latin typeface="Cambria Math" panose="02040503050406030204" pitchFamily="18" charset="0"/>
                          </a:rPr>
                        </m:ctrlPr>
                      </m:accPr>
                      <m:e>
                        <m:r>
                          <a:rPr lang="en-US" sz="4800" i="1">
                            <a:latin typeface="Cambria Math" panose="02040503050406030204" pitchFamily="18" charset="0"/>
                          </a:rPr>
                          <m:t>𝐴𝐸</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rPr>
                        </m:ctrlPr>
                      </m:accPr>
                      <m:e>
                        <m:r>
                          <a:rPr lang="en-US" sz="4800" i="1">
                            <a:latin typeface="Cambria Math" panose="02040503050406030204" pitchFamily="18" charset="0"/>
                          </a:rPr>
                          <m:t>𝐶𝐷</m:t>
                        </m:r>
                      </m:e>
                    </m:acc>
                  </m:oMath>
                </a14:m>
                <a:endParaRPr lang="en-US" sz="4800" dirty="0"/>
              </a:p>
              <a:p>
                <a:pPr marL="914400" indent="-914400" algn="ctr">
                  <a:buAutoNum type="arabicPeriod" startAt="4"/>
                </a:pPr>
                <a:r>
                  <a:rPr lang="en-US" sz="4800" dirty="0"/>
                  <a:t>Vertical Angles Theorem</a:t>
                </a:r>
              </a:p>
              <a:p>
                <a:pPr marL="0" indent="0" algn="ctr">
                  <a:buNone/>
                </a:pPr>
                <a:r>
                  <a:rPr lang="en-US" sz="4800" dirty="0"/>
                  <a:t>7. ASA</a:t>
                </a:r>
              </a:p>
              <a:p>
                <a:pPr marL="0" indent="0" algn="ctr">
                  <a:buNone/>
                </a:pPr>
                <a:r>
                  <a:rPr lang="en-US" sz="4800" dirty="0"/>
                  <a:t>8. CPCTC</a:t>
                </a:r>
                <a:endParaRPr lang="en-US" sz="4800" dirty="0"/>
              </a:p>
            </p:txBody>
          </p:sp>
        </mc:Choice>
        <mc:Fallback>
          <p:sp>
            <p:nvSpPr>
              <p:cNvPr id="6" name="Content Placeholder 5"/>
              <p:cNvSpPr>
                <a:spLocks noGrp="1" noRot="1" noChangeAspect="1" noMove="1" noResize="1" noEditPoints="1" noAdjustHandles="1" noChangeArrowheads="1" noChangeShapeType="1" noTextEdit="1"/>
              </p:cNvSpPr>
              <p:nvPr>
                <p:ph idx="1"/>
              </p:nvPr>
            </p:nvSpPr>
            <p:spPr>
              <a:blipFill>
                <a:blip r:embed="rId2"/>
                <a:stretch>
                  <a:fillRect t="-5922"/>
                </a:stretch>
              </a:blipFill>
            </p:spPr>
            <p:txBody>
              <a:bodyPr/>
              <a:lstStyle/>
              <a:p>
                <a:r>
                  <a:rPr lang="en-US">
                    <a:noFill/>
                  </a:rPr>
                  <a:t> </a:t>
                </a:r>
              </a:p>
            </p:txBody>
          </p:sp>
        </mc:Fallback>
      </mc:AlternateContent>
    </p:spTree>
    <p:extLst>
      <p:ext uri="{BB962C8B-B14F-4D97-AF65-F5344CB8AC3E}">
        <p14:creationId xmlns:p14="http://schemas.microsoft.com/office/powerpoint/2010/main" val="785587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B</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169816" y="2336873"/>
            <a:ext cx="12022183" cy="3599316"/>
          </a:xfrm>
        </p:spPr>
        <p:txBody>
          <a:bodyPr>
            <a:normAutofit/>
          </a:bodyPr>
          <a:lstStyle/>
          <a:p>
            <a:pPr marL="0" indent="0" algn="ctr">
              <a:buNone/>
            </a:pPr>
            <a:r>
              <a:rPr lang="en-US" sz="4800" dirty="0" smtClean="0"/>
              <a:t>14.7 </a:t>
            </a:r>
            <a:r>
              <a:rPr lang="en-US" sz="4800" dirty="0" err="1" smtClean="0"/>
              <a:t>ft</a:t>
            </a:r>
            <a:endParaRPr lang="en-US" sz="4800" dirty="0"/>
          </a:p>
        </p:txBody>
      </p:sp>
    </p:spTree>
    <p:extLst>
      <p:ext uri="{BB962C8B-B14F-4D97-AF65-F5344CB8AC3E}">
        <p14:creationId xmlns:p14="http://schemas.microsoft.com/office/powerpoint/2010/main" val="2198838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C</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147659" y="1140179"/>
            <a:ext cx="7286267" cy="4332375"/>
          </a:xfrm>
          <a:prstGeom prst="rect">
            <a:avLst/>
          </a:prstGeom>
        </p:spPr>
      </p:pic>
    </p:spTree>
    <p:extLst>
      <p:ext uri="{BB962C8B-B14F-4D97-AF65-F5344CB8AC3E}">
        <p14:creationId xmlns:p14="http://schemas.microsoft.com/office/powerpoint/2010/main" val="3448240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C</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normAutofit/>
              </a:bodyPr>
              <a:lstStyle/>
              <a:p>
                <a:pPr marL="0" indent="0" algn="ctr">
                  <a:buNone/>
                </a:pPr>
                <a14:m>
                  <m:oMathPara xmlns:m="http://schemas.openxmlformats.org/officeDocument/2006/math">
                    <m:oMathParaPr>
                      <m:jc m:val="centerGroup"/>
                    </m:oMathParaPr>
                    <m:oMath xmlns:m="http://schemas.openxmlformats.org/officeDocument/2006/math">
                      <m:r>
                        <a:rPr lang="en-US" sz="4800" i="1" smtClean="0">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𝐻</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𝑅</m:t>
                      </m:r>
                      <m:r>
                        <a:rPr lang="en-US" sz="4800" b="0" i="1" smtClean="0">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𝐽</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𝑆</m:t>
                      </m:r>
                      <m:r>
                        <a:rPr lang="en-US" sz="4800" b="0" i="1" smtClean="0">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𝐿</m:t>
                      </m:r>
                      <m:r>
                        <a:rPr lang="en-US" sz="4800" i="1">
                          <a:latin typeface="Cambria Math" panose="02040503050406030204" pitchFamily="18" charset="0"/>
                          <a:ea typeface="Cambria Math" panose="02040503050406030204" pitchFamily="18" charset="0"/>
                        </a:rPr>
                        <m:t>≅∠</m:t>
                      </m:r>
                      <m:r>
                        <a:rPr lang="en-US" sz="4800" b="0" i="1" smtClean="0">
                          <a:latin typeface="Cambria Math" panose="02040503050406030204" pitchFamily="18" charset="0"/>
                          <a:ea typeface="Cambria Math" panose="02040503050406030204" pitchFamily="18" charset="0"/>
                        </a:rPr>
                        <m:t>𝑇</m:t>
                      </m:r>
                    </m:oMath>
                  </m:oMathPara>
                </a14:m>
                <a:endParaRPr lang="en-US" sz="4800" b="0" dirty="0" smtClean="0">
                  <a:ea typeface="Cambria Math" panose="02040503050406030204" pitchFamily="18" charset="0"/>
                </a:endParaRPr>
              </a:p>
              <a:p>
                <a:pPr marL="0" indent="0" algn="ctr">
                  <a:buNone/>
                </a:pPr>
                <a:endParaRPr lang="en-US" sz="4800" b="0" dirty="0" smtClean="0">
                  <a:ea typeface="Cambria Math" panose="02040503050406030204" pitchFamily="18" charset="0"/>
                </a:endParaRPr>
              </a:p>
              <a:p>
                <a:pPr marL="0" indent="0" algn="ctr">
                  <a:buNone/>
                </a:pPr>
                <a14:m>
                  <m:oMathPara xmlns:m="http://schemas.openxmlformats.org/officeDocument/2006/math">
                    <m:oMathParaPr>
                      <m:jc m:val="centerGroup"/>
                    </m:oMathParaPr>
                    <m:oMath xmlns:m="http://schemas.openxmlformats.org/officeDocument/2006/math">
                      <m:acc>
                        <m:accPr>
                          <m:chr m:val="̅"/>
                          <m:ctrlPr>
                            <a:rPr lang="en-US" sz="4800" i="1" smtClean="0">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𝐻𝐽</m:t>
                          </m:r>
                        </m:e>
                      </m:acc>
                      <m:r>
                        <a:rPr lang="en-US" sz="4800" i="1" smtClean="0">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𝑅𝑆</m:t>
                          </m:r>
                        </m:e>
                      </m:acc>
                      <m:r>
                        <a:rPr lang="en-US" sz="4800" b="0" i="1" smtClean="0">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𝐽𝐿</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𝑆𝑇</m:t>
                          </m:r>
                        </m:e>
                      </m:acc>
                      <m:r>
                        <a:rPr lang="en-US" sz="4800" b="0" i="1" smtClean="0">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𝐻𝐿</m:t>
                          </m:r>
                        </m:e>
                      </m:acc>
                      <m:r>
                        <a:rPr lang="en-US" sz="4800" i="1">
                          <a:latin typeface="Cambria Math" panose="02040503050406030204" pitchFamily="18" charset="0"/>
                          <a:ea typeface="Cambria Math" panose="02040503050406030204" pitchFamily="18" charset="0"/>
                        </a:rPr>
                        <m:t>≅</m:t>
                      </m:r>
                      <m:acc>
                        <m:accPr>
                          <m:chr m:val="̅"/>
                          <m:ctrlPr>
                            <a:rPr lang="en-US" sz="4800" i="1">
                              <a:latin typeface="Cambria Math" panose="02040503050406030204" pitchFamily="18" charset="0"/>
                              <a:ea typeface="Cambria Math" panose="02040503050406030204" pitchFamily="18" charset="0"/>
                            </a:rPr>
                          </m:ctrlPr>
                        </m:accPr>
                        <m:e>
                          <m:r>
                            <a:rPr lang="en-US" sz="4800" b="0" i="1" smtClean="0">
                              <a:latin typeface="Cambria Math" panose="02040503050406030204" pitchFamily="18" charset="0"/>
                              <a:ea typeface="Cambria Math" panose="02040503050406030204" pitchFamily="18" charset="0"/>
                            </a:rPr>
                            <m:t>𝑅𝑇</m:t>
                          </m:r>
                        </m:e>
                      </m:acc>
                    </m:oMath>
                  </m:oMathPara>
                </a14:m>
                <a:endParaRPr lang="en-US" sz="4800" dirty="0"/>
              </a:p>
              <a:p>
                <a:pPr marL="0" indent="0" algn="ctr">
                  <a:buNone/>
                </a:pPr>
                <a:endParaRPr lang="en-US" sz="4800" dirty="0"/>
              </a:p>
              <a:p>
                <a:pPr marL="0" indent="0" algn="ctr">
                  <a:buNone/>
                </a:pPr>
                <a:endParaRPr lang="en-US" sz="4800" dirty="0"/>
              </a:p>
              <a:p>
                <a:pPr marL="0" indent="0" algn="ctr">
                  <a:buNone/>
                </a:pPr>
                <a:endParaRPr lang="en-US" sz="4800" dirty="0"/>
              </a:p>
              <a:p>
                <a:pPr marL="0" indent="0" algn="ctr">
                  <a:buNone/>
                </a:pPr>
                <a:endParaRPr lang="en-US" sz="4800"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763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D</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pic>
        <p:nvPicPr>
          <p:cNvPr id="3" name="Content Placeholder 2"/>
          <p:cNvPicPr>
            <a:picLocks noGrp="1" noChangeAspect="1"/>
          </p:cNvPicPr>
          <p:nvPr>
            <p:ph idx="1"/>
          </p:nvPr>
        </p:nvPicPr>
        <p:blipFill>
          <a:blip r:embed="rId2"/>
          <a:stretch>
            <a:fillRect/>
          </a:stretch>
        </p:blipFill>
        <p:spPr>
          <a:xfrm>
            <a:off x="3373438" y="423792"/>
            <a:ext cx="7034918" cy="5307877"/>
          </a:xfrm>
          <a:prstGeom prst="rect">
            <a:avLst/>
          </a:prstGeom>
        </p:spPr>
      </p:pic>
    </p:spTree>
    <p:extLst>
      <p:ext uri="{BB962C8B-B14F-4D97-AF65-F5344CB8AC3E}">
        <p14:creationId xmlns:p14="http://schemas.microsoft.com/office/powerpoint/2010/main" val="1556294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1456</TotalTime>
  <Words>1845</Words>
  <Application>Microsoft Office PowerPoint</Application>
  <PresentationFormat>Widescreen</PresentationFormat>
  <Paragraphs>183</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Cambria Math</vt:lpstr>
      <vt:lpstr>Trebuchet MS</vt:lpstr>
      <vt:lpstr>Berlin</vt:lpstr>
      <vt:lpstr>Unit 6 Review Game</vt:lpstr>
      <vt:lpstr>The Rules</vt:lpstr>
      <vt:lpstr>Question A</vt:lpstr>
      <vt:lpstr>Answer: Question A</vt:lpstr>
      <vt:lpstr>Question B</vt:lpstr>
      <vt:lpstr>Answer: Question B</vt:lpstr>
      <vt:lpstr>Question C</vt:lpstr>
      <vt:lpstr>Answer: Question C</vt:lpstr>
      <vt:lpstr>Question D</vt:lpstr>
      <vt:lpstr>Answer: Question D</vt:lpstr>
      <vt:lpstr>Question E</vt:lpstr>
      <vt:lpstr>Answer: Question E</vt:lpstr>
      <vt:lpstr>Question F</vt:lpstr>
      <vt:lpstr>Answer: Question F</vt:lpstr>
      <vt:lpstr>Question G</vt:lpstr>
      <vt:lpstr>Answer: Question G</vt:lpstr>
      <vt:lpstr>Question H</vt:lpstr>
      <vt:lpstr>Answer: Question H</vt:lpstr>
      <vt:lpstr>Question I</vt:lpstr>
      <vt:lpstr>Answer: Question I</vt:lpstr>
      <vt:lpstr>Question J</vt:lpstr>
      <vt:lpstr>Answer: Question J</vt:lpstr>
      <vt:lpstr>Question K</vt:lpstr>
      <vt:lpstr>Answer: Question K</vt:lpstr>
      <vt:lpstr>Question L</vt:lpstr>
      <vt:lpstr>Answer: Question L</vt:lpstr>
      <vt:lpstr>Question M</vt:lpstr>
      <vt:lpstr>Answer: Question M</vt:lpstr>
      <vt:lpstr>Question N</vt:lpstr>
      <vt:lpstr>Answer: Question N</vt:lpstr>
      <vt:lpstr>Question O</vt:lpstr>
      <vt:lpstr>Answer: Question O</vt:lpstr>
      <vt:lpstr>Question P</vt:lpstr>
      <vt:lpstr>Answer: Question P</vt:lpstr>
      <vt:lpstr>Question Q</vt:lpstr>
      <vt:lpstr>Answer: Question Q</vt:lpstr>
      <vt:lpstr>Question R</vt:lpstr>
      <vt:lpstr>Answer: Question R</vt:lpstr>
      <vt:lpstr>Question S</vt:lpstr>
      <vt:lpstr>Answer: Question S</vt:lpstr>
      <vt:lpstr>Question T</vt:lpstr>
      <vt:lpstr>Answer: Question T</vt:lpstr>
      <vt:lpstr>Question U</vt:lpstr>
      <vt:lpstr>Answer: Question U</vt:lpstr>
      <vt:lpstr>Question V</vt:lpstr>
      <vt:lpstr>Answer: Question V</vt:lpstr>
      <vt:lpstr>Question W</vt:lpstr>
      <vt:lpstr>Answer: Question W</vt:lpstr>
      <vt:lpstr>Question X</vt:lpstr>
      <vt:lpstr>Answer: Question X</vt:lpstr>
      <vt:lpstr>Question Y</vt:lpstr>
      <vt:lpstr>Answer: Question Y</vt:lpstr>
      <vt:lpstr>Question Z</vt:lpstr>
      <vt:lpstr>Answer: Question Z</vt:lpstr>
      <vt:lpstr>Question AA</vt:lpstr>
      <vt:lpstr>Answer: Question AA</vt:lpstr>
      <vt:lpstr>Question AB</vt:lpstr>
      <vt:lpstr>Answer: Question AB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Review Game</dc:title>
  <dc:creator>Lisa Grosvenor</dc:creator>
  <cp:lastModifiedBy>Lisa Grosvenor</cp:lastModifiedBy>
  <cp:revision>36</cp:revision>
  <cp:lastPrinted>2017-02-09T18:05:32Z</cp:lastPrinted>
  <dcterms:created xsi:type="dcterms:W3CDTF">2016-12-09T15:00:19Z</dcterms:created>
  <dcterms:modified xsi:type="dcterms:W3CDTF">2017-03-14T15:14:59Z</dcterms:modified>
</cp:coreProperties>
</file>